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9" r:id="rId4"/>
  </p:sldMasterIdLst>
  <p:notesMasterIdLst>
    <p:notesMasterId r:id="rId63"/>
  </p:notesMasterIdLst>
  <p:sldIdLst>
    <p:sldId id="256" r:id="rId5"/>
    <p:sldId id="360" r:id="rId6"/>
    <p:sldId id="282" r:id="rId7"/>
    <p:sldId id="283" r:id="rId8"/>
    <p:sldId id="296" r:id="rId9"/>
    <p:sldId id="295" r:id="rId10"/>
    <p:sldId id="304" r:id="rId11"/>
    <p:sldId id="305" r:id="rId12"/>
    <p:sldId id="292" r:id="rId13"/>
    <p:sldId id="306" r:id="rId14"/>
    <p:sldId id="307" r:id="rId15"/>
    <p:sldId id="309" r:id="rId16"/>
    <p:sldId id="308" r:id="rId17"/>
    <p:sldId id="310" r:id="rId18"/>
    <p:sldId id="311" r:id="rId19"/>
    <p:sldId id="312" r:id="rId20"/>
    <p:sldId id="313" r:id="rId21"/>
    <p:sldId id="369" r:id="rId22"/>
    <p:sldId id="314" r:id="rId23"/>
    <p:sldId id="315" r:id="rId24"/>
    <p:sldId id="359" r:id="rId25"/>
    <p:sldId id="364" r:id="rId26"/>
    <p:sldId id="365" r:id="rId27"/>
    <p:sldId id="316" r:id="rId28"/>
    <p:sldId id="372" r:id="rId29"/>
    <p:sldId id="318" r:id="rId30"/>
    <p:sldId id="319" r:id="rId31"/>
    <p:sldId id="323" r:id="rId32"/>
    <p:sldId id="377" r:id="rId33"/>
    <p:sldId id="322" r:id="rId34"/>
    <p:sldId id="324" r:id="rId35"/>
    <p:sldId id="325" r:id="rId36"/>
    <p:sldId id="352" r:id="rId37"/>
    <p:sldId id="353" r:id="rId38"/>
    <p:sldId id="379" r:id="rId39"/>
    <p:sldId id="326" r:id="rId40"/>
    <p:sldId id="354" r:id="rId41"/>
    <p:sldId id="355" r:id="rId42"/>
    <p:sldId id="328" r:id="rId43"/>
    <p:sldId id="373" r:id="rId44"/>
    <p:sldId id="374" r:id="rId45"/>
    <p:sldId id="375" r:id="rId46"/>
    <p:sldId id="329" r:id="rId47"/>
    <p:sldId id="331" r:id="rId48"/>
    <p:sldId id="332" r:id="rId49"/>
    <p:sldId id="333" r:id="rId50"/>
    <p:sldId id="334" r:id="rId51"/>
    <p:sldId id="335" r:id="rId52"/>
    <p:sldId id="376" r:id="rId53"/>
    <p:sldId id="378" r:id="rId54"/>
    <p:sldId id="370" r:id="rId55"/>
    <p:sldId id="367" r:id="rId56"/>
    <p:sldId id="371" r:id="rId57"/>
    <p:sldId id="356" r:id="rId58"/>
    <p:sldId id="351" r:id="rId59"/>
    <p:sldId id="362" r:id="rId60"/>
    <p:sldId id="357" r:id="rId61"/>
    <p:sldId id="358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623E"/>
    <a:srgbClr val="EA8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4CBF80-9C7F-6D89-719C-24CF91EF0267}" v="7" dt="2020-02-25T02:04:25.102"/>
    <p1510:client id="{27DC6981-2028-B9BD-0E2B-46DD2F2EF7A2}" v="399" dt="2020-02-25T02:31:36.809"/>
    <p1510:client id="{2FC8BF2F-1690-F89B-A0B7-27B3CA557D40}" v="159" dt="2020-02-25T02:15:50.4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notesMaster" Target="notesMasters/notesMaster1.xml"/><Relationship Id="rId68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svg"/><Relationship Id="rId1" Type="http://schemas.openxmlformats.org/officeDocument/2006/relationships/image" Target="../media/image37.png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4" Type="http://schemas.openxmlformats.org/officeDocument/2006/relationships/image" Target="../media/image4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svg"/><Relationship Id="rId1" Type="http://schemas.openxmlformats.org/officeDocument/2006/relationships/image" Target="../media/image37.png"/><Relationship Id="rId6" Type="http://schemas.openxmlformats.org/officeDocument/2006/relationships/image" Target="../media/image42.svg"/><Relationship Id="rId5" Type="http://schemas.openxmlformats.org/officeDocument/2006/relationships/image" Target="../media/image41.png"/><Relationship Id="rId4" Type="http://schemas.openxmlformats.org/officeDocument/2006/relationships/image" Target="../media/image4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5">
        <a:alpha val="0"/>
      </a:schemeClr>
    </dgm:fillClrLst>
    <dgm:linClrLst meth="repeat">
      <a:schemeClr val="accent5">
        <a:alpha val="0"/>
      </a:schemeClr>
    </dgm:linClrLst>
    <dgm:effectClrLst/>
    <dgm:txLinClrLst/>
    <dgm:txFillClrLst>
      <a:schemeClr val="accent5"/>
      <a:schemeClr val="accent6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7E07C8-7BFD-446D-93FE-E560DE9595A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43B7CBB-C7DD-4558-B5D7-CAC179F3370F}">
      <dgm:prSet custT="1"/>
      <dgm:spPr/>
      <dgm:t>
        <a:bodyPr/>
        <a:lstStyle/>
        <a:p>
          <a:r>
            <a:rPr lang="en-US" sz="2000"/>
            <a:t>Artificial Intelligence is major factor in Computer Vision</a:t>
          </a:r>
        </a:p>
      </dgm:t>
    </dgm:pt>
    <dgm:pt modelId="{0B0A48A9-1029-448A-A3DC-91031525C19D}" type="parTrans" cxnId="{3B6B4E6C-4D40-4340-92CA-D4797567E9A3}">
      <dgm:prSet/>
      <dgm:spPr/>
      <dgm:t>
        <a:bodyPr/>
        <a:lstStyle/>
        <a:p>
          <a:endParaRPr lang="en-US"/>
        </a:p>
      </dgm:t>
    </dgm:pt>
    <dgm:pt modelId="{60B6189D-9976-43EB-B339-2ADF74513692}" type="sibTrans" cxnId="{3B6B4E6C-4D40-4340-92CA-D4797567E9A3}">
      <dgm:prSet/>
      <dgm:spPr/>
      <dgm:t>
        <a:bodyPr/>
        <a:lstStyle/>
        <a:p>
          <a:endParaRPr lang="en-US"/>
        </a:p>
      </dgm:t>
    </dgm:pt>
    <dgm:pt modelId="{775798C2-8979-40EE-B639-E5C25495F1F7}">
      <dgm:prSet custT="1"/>
      <dgm:spPr/>
      <dgm:t>
        <a:bodyPr/>
        <a:lstStyle/>
        <a:p>
          <a:r>
            <a:rPr lang="en-US" sz="2000"/>
            <a:t>Interpretation of real world to computers</a:t>
          </a:r>
        </a:p>
      </dgm:t>
    </dgm:pt>
    <dgm:pt modelId="{709B30FF-8569-4316-82F1-7029BB65BF3F}" type="parTrans" cxnId="{FE8B040D-0D47-4A28-B539-CB79C334EF0A}">
      <dgm:prSet/>
      <dgm:spPr/>
      <dgm:t>
        <a:bodyPr/>
        <a:lstStyle/>
        <a:p>
          <a:endParaRPr lang="en-US"/>
        </a:p>
      </dgm:t>
    </dgm:pt>
    <dgm:pt modelId="{A545573F-0A7F-44B5-9691-3BAC8269FE27}" type="sibTrans" cxnId="{FE8B040D-0D47-4A28-B539-CB79C334EF0A}">
      <dgm:prSet/>
      <dgm:spPr/>
      <dgm:t>
        <a:bodyPr/>
        <a:lstStyle/>
        <a:p>
          <a:endParaRPr lang="en-US"/>
        </a:p>
      </dgm:t>
    </dgm:pt>
    <dgm:pt modelId="{3801EA27-8C78-45CB-BF33-0129DC46679E}">
      <dgm:prSet custT="1"/>
      <dgm:spPr/>
      <dgm:t>
        <a:bodyPr/>
        <a:lstStyle/>
        <a:p>
          <a:r>
            <a:rPr lang="en-US" sz="2000"/>
            <a:t>Far better than traditional methods with deep learning</a:t>
          </a:r>
        </a:p>
      </dgm:t>
    </dgm:pt>
    <dgm:pt modelId="{CFBC3972-0030-4B4E-88C6-38C3688C76E6}" type="parTrans" cxnId="{7EF90A71-D2C6-42CB-B862-CBF2B005A290}">
      <dgm:prSet/>
      <dgm:spPr/>
      <dgm:t>
        <a:bodyPr/>
        <a:lstStyle/>
        <a:p>
          <a:endParaRPr lang="en-US"/>
        </a:p>
      </dgm:t>
    </dgm:pt>
    <dgm:pt modelId="{380CCC5E-005C-438E-9151-2DA2B34B539B}" type="sibTrans" cxnId="{7EF90A71-D2C6-42CB-B862-CBF2B005A290}">
      <dgm:prSet/>
      <dgm:spPr/>
      <dgm:t>
        <a:bodyPr/>
        <a:lstStyle/>
        <a:p>
          <a:endParaRPr lang="en-US"/>
        </a:p>
      </dgm:t>
    </dgm:pt>
    <dgm:pt modelId="{67224B4D-270C-4DF1-9987-3CD3FC0B3971}">
      <dgm:prSet custT="1"/>
      <dgm:spPr/>
      <dgm:t>
        <a:bodyPr/>
        <a:lstStyle/>
        <a:p>
          <a:r>
            <a:rPr lang="en-US" sz="2000"/>
            <a:t>Detect and  classify vehicles &amp; pedestrian</a:t>
          </a:r>
        </a:p>
      </dgm:t>
    </dgm:pt>
    <dgm:pt modelId="{E25E08B0-6F03-41A0-B001-107C138B956C}" type="parTrans" cxnId="{B047B2A4-7572-4094-A47E-B5663232F0FF}">
      <dgm:prSet/>
      <dgm:spPr/>
      <dgm:t>
        <a:bodyPr/>
        <a:lstStyle/>
        <a:p>
          <a:endParaRPr lang="en-US"/>
        </a:p>
      </dgm:t>
    </dgm:pt>
    <dgm:pt modelId="{9378DA28-1E85-4371-B1A4-B250A455EFE1}" type="sibTrans" cxnId="{B047B2A4-7572-4094-A47E-B5663232F0FF}">
      <dgm:prSet/>
      <dgm:spPr/>
      <dgm:t>
        <a:bodyPr/>
        <a:lstStyle/>
        <a:p>
          <a:endParaRPr lang="en-US"/>
        </a:p>
      </dgm:t>
    </dgm:pt>
    <dgm:pt modelId="{28727406-94D9-4527-BD64-FD54CF77A7FB}">
      <dgm:prSet custT="1"/>
      <dgm:spPr/>
      <dgm:t>
        <a:bodyPr/>
        <a:lstStyle/>
        <a:p>
          <a:r>
            <a:rPr lang="en-US" sz="2000"/>
            <a:t>Can greatly assist self-driving cars</a:t>
          </a:r>
        </a:p>
      </dgm:t>
    </dgm:pt>
    <dgm:pt modelId="{5B4666A9-DB25-4585-94FA-DA38D079F9A3}" type="parTrans" cxnId="{2E09E837-3A5A-4CBC-899F-F21C70714C48}">
      <dgm:prSet/>
      <dgm:spPr/>
      <dgm:t>
        <a:bodyPr/>
        <a:lstStyle/>
        <a:p>
          <a:endParaRPr lang="en-US"/>
        </a:p>
      </dgm:t>
    </dgm:pt>
    <dgm:pt modelId="{9392BACC-B290-4420-BF98-2E1367B1C33B}" type="sibTrans" cxnId="{2E09E837-3A5A-4CBC-899F-F21C70714C48}">
      <dgm:prSet/>
      <dgm:spPr/>
      <dgm:t>
        <a:bodyPr/>
        <a:lstStyle/>
        <a:p>
          <a:endParaRPr lang="en-US"/>
        </a:p>
      </dgm:t>
    </dgm:pt>
    <dgm:pt modelId="{5BFE95C8-C756-4C77-A1A3-3EB77E870915}">
      <dgm:prSet custT="1"/>
      <dgm:spPr/>
      <dgm:t>
        <a:bodyPr/>
        <a:lstStyle/>
        <a:p>
          <a:r>
            <a:rPr lang="en-US" sz="2000"/>
            <a:t>If adequate hardware, it’ll able to apply in real-time applications</a:t>
          </a:r>
        </a:p>
      </dgm:t>
    </dgm:pt>
    <dgm:pt modelId="{3F612627-1796-481B-AF65-A32D574A0BF7}" type="parTrans" cxnId="{9B1F8777-3D1C-4A70-892D-7F152A538750}">
      <dgm:prSet/>
      <dgm:spPr/>
      <dgm:t>
        <a:bodyPr/>
        <a:lstStyle/>
        <a:p>
          <a:endParaRPr lang="en-US"/>
        </a:p>
      </dgm:t>
    </dgm:pt>
    <dgm:pt modelId="{749141A6-1FF8-4483-B83A-6BEFC2B5E27B}" type="sibTrans" cxnId="{9B1F8777-3D1C-4A70-892D-7F152A538750}">
      <dgm:prSet/>
      <dgm:spPr/>
      <dgm:t>
        <a:bodyPr/>
        <a:lstStyle/>
        <a:p>
          <a:endParaRPr lang="en-US"/>
        </a:p>
      </dgm:t>
    </dgm:pt>
    <dgm:pt modelId="{474F22CC-E47B-44A6-834F-2A82F4A4B803}" type="pres">
      <dgm:prSet presAssocID="{B77E07C8-7BFD-446D-93FE-E560DE9595A0}" presName="root" presStyleCnt="0">
        <dgm:presLayoutVars>
          <dgm:dir/>
          <dgm:resizeHandles val="exact"/>
        </dgm:presLayoutVars>
      </dgm:prSet>
      <dgm:spPr/>
    </dgm:pt>
    <dgm:pt modelId="{C3FA1706-1A94-4D4E-BC14-36478115628E}" type="pres">
      <dgm:prSet presAssocID="{643B7CBB-C7DD-4558-B5D7-CAC179F3370F}" presName="compNode" presStyleCnt="0"/>
      <dgm:spPr/>
    </dgm:pt>
    <dgm:pt modelId="{491AB7C5-42F0-4638-AB3D-1EF1C40473D6}" type="pres">
      <dgm:prSet presAssocID="{643B7CBB-C7DD-4558-B5D7-CAC179F3370F}" presName="bgRect" presStyleLbl="bgShp" presStyleIdx="0" presStyleCnt="6"/>
      <dgm:spPr/>
    </dgm:pt>
    <dgm:pt modelId="{BFD9A529-420B-42C5-93AC-B55CAC93D8D6}" type="pres">
      <dgm:prSet presAssocID="{643B7CBB-C7DD-4558-B5D7-CAC179F3370F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E6786879-D841-4E1C-896C-5C1E75978E26}" type="pres">
      <dgm:prSet presAssocID="{643B7CBB-C7DD-4558-B5D7-CAC179F3370F}" presName="spaceRect" presStyleCnt="0"/>
      <dgm:spPr/>
    </dgm:pt>
    <dgm:pt modelId="{CE2DC153-DC3B-4406-A6D8-D5D7868912EA}" type="pres">
      <dgm:prSet presAssocID="{643B7CBB-C7DD-4558-B5D7-CAC179F3370F}" presName="parTx" presStyleLbl="revTx" presStyleIdx="0" presStyleCnt="6">
        <dgm:presLayoutVars>
          <dgm:chMax val="0"/>
          <dgm:chPref val="0"/>
        </dgm:presLayoutVars>
      </dgm:prSet>
      <dgm:spPr/>
    </dgm:pt>
    <dgm:pt modelId="{AC7EA264-DD5C-4963-B196-8AAE9609581E}" type="pres">
      <dgm:prSet presAssocID="{60B6189D-9976-43EB-B339-2ADF74513692}" presName="sibTrans" presStyleCnt="0"/>
      <dgm:spPr/>
    </dgm:pt>
    <dgm:pt modelId="{BC37D74F-D333-4ADA-823B-DDE5C721E2D8}" type="pres">
      <dgm:prSet presAssocID="{775798C2-8979-40EE-B639-E5C25495F1F7}" presName="compNode" presStyleCnt="0"/>
      <dgm:spPr/>
    </dgm:pt>
    <dgm:pt modelId="{ED6E8772-D714-4C1B-A8C4-D045CFBBDAE2}" type="pres">
      <dgm:prSet presAssocID="{775798C2-8979-40EE-B639-E5C25495F1F7}" presName="bgRect" presStyleLbl="bgShp" presStyleIdx="1" presStyleCnt="6"/>
      <dgm:spPr/>
    </dgm:pt>
    <dgm:pt modelId="{5C433FC5-5EC7-432B-ADF9-649DD07DB3B8}" type="pres">
      <dgm:prSet presAssocID="{775798C2-8979-40EE-B639-E5C25495F1F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2759101F-BFFD-4537-AD8B-B4ADDF5BC9A1}" type="pres">
      <dgm:prSet presAssocID="{775798C2-8979-40EE-B639-E5C25495F1F7}" presName="spaceRect" presStyleCnt="0"/>
      <dgm:spPr/>
    </dgm:pt>
    <dgm:pt modelId="{380912CD-4DBB-4DEF-8C5E-2C3E8B38A373}" type="pres">
      <dgm:prSet presAssocID="{775798C2-8979-40EE-B639-E5C25495F1F7}" presName="parTx" presStyleLbl="revTx" presStyleIdx="1" presStyleCnt="6">
        <dgm:presLayoutVars>
          <dgm:chMax val="0"/>
          <dgm:chPref val="0"/>
        </dgm:presLayoutVars>
      </dgm:prSet>
      <dgm:spPr/>
    </dgm:pt>
    <dgm:pt modelId="{FA669736-CF34-4EDF-89CE-3BF0A5FD4F0C}" type="pres">
      <dgm:prSet presAssocID="{A545573F-0A7F-44B5-9691-3BAC8269FE27}" presName="sibTrans" presStyleCnt="0"/>
      <dgm:spPr/>
    </dgm:pt>
    <dgm:pt modelId="{35F3A02C-9C76-42B7-AE5B-EFA566B809AF}" type="pres">
      <dgm:prSet presAssocID="{3801EA27-8C78-45CB-BF33-0129DC46679E}" presName="compNode" presStyleCnt="0"/>
      <dgm:spPr/>
    </dgm:pt>
    <dgm:pt modelId="{F6EC36F5-0B0F-4742-9C9B-425633FD61AE}" type="pres">
      <dgm:prSet presAssocID="{3801EA27-8C78-45CB-BF33-0129DC46679E}" presName="bgRect" presStyleLbl="bgShp" presStyleIdx="2" presStyleCnt="6"/>
      <dgm:spPr/>
    </dgm:pt>
    <dgm:pt modelId="{C51B04AE-854F-4D65-9AEC-02D9F66EFB9F}" type="pres">
      <dgm:prSet presAssocID="{3801EA27-8C78-45CB-BF33-0129DC46679E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6E05C74D-B750-4A1C-A0F5-5FD099595972}" type="pres">
      <dgm:prSet presAssocID="{3801EA27-8C78-45CB-BF33-0129DC46679E}" presName="spaceRect" presStyleCnt="0"/>
      <dgm:spPr/>
    </dgm:pt>
    <dgm:pt modelId="{D84CE256-9A41-493E-B480-2E25785D5C71}" type="pres">
      <dgm:prSet presAssocID="{3801EA27-8C78-45CB-BF33-0129DC46679E}" presName="parTx" presStyleLbl="revTx" presStyleIdx="2" presStyleCnt="6">
        <dgm:presLayoutVars>
          <dgm:chMax val="0"/>
          <dgm:chPref val="0"/>
        </dgm:presLayoutVars>
      </dgm:prSet>
      <dgm:spPr/>
    </dgm:pt>
    <dgm:pt modelId="{228ED4CC-261A-48CF-96F1-5013C7587F87}" type="pres">
      <dgm:prSet presAssocID="{380CCC5E-005C-438E-9151-2DA2B34B539B}" presName="sibTrans" presStyleCnt="0"/>
      <dgm:spPr/>
    </dgm:pt>
    <dgm:pt modelId="{0718AD16-D121-4129-AC87-079FF5120D1B}" type="pres">
      <dgm:prSet presAssocID="{67224B4D-270C-4DF1-9987-3CD3FC0B3971}" presName="compNode" presStyleCnt="0"/>
      <dgm:spPr/>
    </dgm:pt>
    <dgm:pt modelId="{78BBEF17-733B-4A2E-B111-0341CD5C4E8D}" type="pres">
      <dgm:prSet presAssocID="{67224B4D-270C-4DF1-9987-3CD3FC0B3971}" presName="bgRect" presStyleLbl="bgShp" presStyleIdx="3" presStyleCnt="6"/>
      <dgm:spPr/>
    </dgm:pt>
    <dgm:pt modelId="{FCD3E0EB-050C-4260-8CD7-6AB864FC5C83}" type="pres">
      <dgm:prSet presAssocID="{67224B4D-270C-4DF1-9987-3CD3FC0B3971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8795CF03-BBF8-40B1-BADA-364230AB4049}" type="pres">
      <dgm:prSet presAssocID="{67224B4D-270C-4DF1-9987-3CD3FC0B3971}" presName="spaceRect" presStyleCnt="0"/>
      <dgm:spPr/>
    </dgm:pt>
    <dgm:pt modelId="{1858D935-D01D-4FB3-86D3-1618013BDC30}" type="pres">
      <dgm:prSet presAssocID="{67224B4D-270C-4DF1-9987-3CD3FC0B3971}" presName="parTx" presStyleLbl="revTx" presStyleIdx="3" presStyleCnt="6">
        <dgm:presLayoutVars>
          <dgm:chMax val="0"/>
          <dgm:chPref val="0"/>
        </dgm:presLayoutVars>
      </dgm:prSet>
      <dgm:spPr/>
    </dgm:pt>
    <dgm:pt modelId="{FE31A9EA-1DE1-4B53-BE4C-66AAD2D07EB9}" type="pres">
      <dgm:prSet presAssocID="{9378DA28-1E85-4371-B1A4-B250A455EFE1}" presName="sibTrans" presStyleCnt="0"/>
      <dgm:spPr/>
    </dgm:pt>
    <dgm:pt modelId="{4BB54B9D-C08B-4CDB-BA81-85CC189E52D9}" type="pres">
      <dgm:prSet presAssocID="{28727406-94D9-4527-BD64-FD54CF77A7FB}" presName="compNode" presStyleCnt="0"/>
      <dgm:spPr/>
    </dgm:pt>
    <dgm:pt modelId="{C0539340-4B65-4659-9976-E79D78E7C7EA}" type="pres">
      <dgm:prSet presAssocID="{28727406-94D9-4527-BD64-FD54CF77A7FB}" presName="bgRect" presStyleLbl="bgShp" presStyleIdx="4" presStyleCnt="6"/>
      <dgm:spPr/>
    </dgm:pt>
    <dgm:pt modelId="{29475CD4-8980-4B3F-9685-1AE8A4567F29}" type="pres">
      <dgm:prSet presAssocID="{28727406-94D9-4527-BD64-FD54CF77A7FB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ooter"/>
        </a:ext>
      </dgm:extLst>
    </dgm:pt>
    <dgm:pt modelId="{29F0442F-E5E0-4018-9148-B88A58F8E544}" type="pres">
      <dgm:prSet presAssocID="{28727406-94D9-4527-BD64-FD54CF77A7FB}" presName="spaceRect" presStyleCnt="0"/>
      <dgm:spPr/>
    </dgm:pt>
    <dgm:pt modelId="{E0240E5D-72D2-42D9-A911-80BD01EB3225}" type="pres">
      <dgm:prSet presAssocID="{28727406-94D9-4527-BD64-FD54CF77A7FB}" presName="parTx" presStyleLbl="revTx" presStyleIdx="4" presStyleCnt="6">
        <dgm:presLayoutVars>
          <dgm:chMax val="0"/>
          <dgm:chPref val="0"/>
        </dgm:presLayoutVars>
      </dgm:prSet>
      <dgm:spPr/>
    </dgm:pt>
    <dgm:pt modelId="{7D178225-EB42-4B8A-BEC1-C28C52FD90F9}" type="pres">
      <dgm:prSet presAssocID="{9392BACC-B290-4420-BF98-2E1367B1C33B}" presName="sibTrans" presStyleCnt="0"/>
      <dgm:spPr/>
    </dgm:pt>
    <dgm:pt modelId="{021BAE5E-C648-4B76-A75A-F9099D41588D}" type="pres">
      <dgm:prSet presAssocID="{5BFE95C8-C756-4C77-A1A3-3EB77E870915}" presName="compNode" presStyleCnt="0"/>
      <dgm:spPr/>
    </dgm:pt>
    <dgm:pt modelId="{19F8A644-F071-469E-A1B2-C8F8DBCA10F9}" type="pres">
      <dgm:prSet presAssocID="{5BFE95C8-C756-4C77-A1A3-3EB77E870915}" presName="bgRect" presStyleLbl="bgShp" presStyleIdx="5" presStyleCnt="6"/>
      <dgm:spPr/>
    </dgm:pt>
    <dgm:pt modelId="{2363E4FC-6E47-4C91-8EA6-0012D5FA683B}" type="pres">
      <dgm:prSet presAssocID="{5BFE95C8-C756-4C77-A1A3-3EB77E87091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86CC49B9-2C28-489F-977E-ADEA80192685}" type="pres">
      <dgm:prSet presAssocID="{5BFE95C8-C756-4C77-A1A3-3EB77E870915}" presName="spaceRect" presStyleCnt="0"/>
      <dgm:spPr/>
    </dgm:pt>
    <dgm:pt modelId="{ECEF15C8-38F7-40E0-B8AF-0207DFF0AB80}" type="pres">
      <dgm:prSet presAssocID="{5BFE95C8-C756-4C77-A1A3-3EB77E870915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BB2DFD02-9E42-4DAC-A0FF-270812FDC7CA}" type="presOf" srcId="{775798C2-8979-40EE-B639-E5C25495F1F7}" destId="{380912CD-4DBB-4DEF-8C5E-2C3E8B38A373}" srcOrd="0" destOrd="0" presId="urn:microsoft.com/office/officeart/2018/2/layout/IconVerticalSolidList"/>
    <dgm:cxn modelId="{136F9E0C-7493-44F9-B510-6029FE615EC7}" type="presOf" srcId="{643B7CBB-C7DD-4558-B5D7-CAC179F3370F}" destId="{CE2DC153-DC3B-4406-A6D8-D5D7868912EA}" srcOrd="0" destOrd="0" presId="urn:microsoft.com/office/officeart/2018/2/layout/IconVerticalSolidList"/>
    <dgm:cxn modelId="{FE8B040D-0D47-4A28-B539-CB79C334EF0A}" srcId="{B77E07C8-7BFD-446D-93FE-E560DE9595A0}" destId="{775798C2-8979-40EE-B639-E5C25495F1F7}" srcOrd="1" destOrd="0" parTransId="{709B30FF-8569-4316-82F1-7029BB65BF3F}" sibTransId="{A545573F-0A7F-44B5-9691-3BAC8269FE27}"/>
    <dgm:cxn modelId="{2E09E837-3A5A-4CBC-899F-F21C70714C48}" srcId="{B77E07C8-7BFD-446D-93FE-E560DE9595A0}" destId="{28727406-94D9-4527-BD64-FD54CF77A7FB}" srcOrd="4" destOrd="0" parTransId="{5B4666A9-DB25-4585-94FA-DA38D079F9A3}" sibTransId="{9392BACC-B290-4420-BF98-2E1367B1C33B}"/>
    <dgm:cxn modelId="{3B6B4E6C-4D40-4340-92CA-D4797567E9A3}" srcId="{B77E07C8-7BFD-446D-93FE-E560DE9595A0}" destId="{643B7CBB-C7DD-4558-B5D7-CAC179F3370F}" srcOrd="0" destOrd="0" parTransId="{0B0A48A9-1029-448A-A3DC-91031525C19D}" sibTransId="{60B6189D-9976-43EB-B339-2ADF74513692}"/>
    <dgm:cxn modelId="{7EF90A71-D2C6-42CB-B862-CBF2B005A290}" srcId="{B77E07C8-7BFD-446D-93FE-E560DE9595A0}" destId="{3801EA27-8C78-45CB-BF33-0129DC46679E}" srcOrd="2" destOrd="0" parTransId="{CFBC3972-0030-4B4E-88C6-38C3688C76E6}" sibTransId="{380CCC5E-005C-438E-9151-2DA2B34B539B}"/>
    <dgm:cxn modelId="{9B1F8777-3D1C-4A70-892D-7F152A538750}" srcId="{B77E07C8-7BFD-446D-93FE-E560DE9595A0}" destId="{5BFE95C8-C756-4C77-A1A3-3EB77E870915}" srcOrd="5" destOrd="0" parTransId="{3F612627-1796-481B-AF65-A32D574A0BF7}" sibTransId="{749141A6-1FF8-4483-B83A-6BEFC2B5E27B}"/>
    <dgm:cxn modelId="{67447D8D-6157-426D-B378-54C0300E36CA}" type="presOf" srcId="{67224B4D-270C-4DF1-9987-3CD3FC0B3971}" destId="{1858D935-D01D-4FB3-86D3-1618013BDC30}" srcOrd="0" destOrd="0" presId="urn:microsoft.com/office/officeart/2018/2/layout/IconVerticalSolidList"/>
    <dgm:cxn modelId="{FFCF2CA0-EEB3-48B9-963D-40A971E6DF33}" type="presOf" srcId="{5BFE95C8-C756-4C77-A1A3-3EB77E870915}" destId="{ECEF15C8-38F7-40E0-B8AF-0207DFF0AB80}" srcOrd="0" destOrd="0" presId="urn:microsoft.com/office/officeart/2018/2/layout/IconVerticalSolidList"/>
    <dgm:cxn modelId="{B047B2A4-7572-4094-A47E-B5663232F0FF}" srcId="{B77E07C8-7BFD-446D-93FE-E560DE9595A0}" destId="{67224B4D-270C-4DF1-9987-3CD3FC0B3971}" srcOrd="3" destOrd="0" parTransId="{E25E08B0-6F03-41A0-B001-107C138B956C}" sibTransId="{9378DA28-1E85-4371-B1A4-B250A455EFE1}"/>
    <dgm:cxn modelId="{B969F3AB-C67D-4F8A-80A6-6F9A3094EDC5}" type="presOf" srcId="{B77E07C8-7BFD-446D-93FE-E560DE9595A0}" destId="{474F22CC-E47B-44A6-834F-2A82F4A4B803}" srcOrd="0" destOrd="0" presId="urn:microsoft.com/office/officeart/2018/2/layout/IconVerticalSolidList"/>
    <dgm:cxn modelId="{7E79EFCA-5F59-44A0-AE25-6F1E88228AC0}" type="presOf" srcId="{3801EA27-8C78-45CB-BF33-0129DC46679E}" destId="{D84CE256-9A41-493E-B480-2E25785D5C71}" srcOrd="0" destOrd="0" presId="urn:microsoft.com/office/officeart/2018/2/layout/IconVerticalSolidList"/>
    <dgm:cxn modelId="{306B7DF5-D74A-47EE-A156-EF8B6FA274A2}" type="presOf" srcId="{28727406-94D9-4527-BD64-FD54CF77A7FB}" destId="{E0240E5D-72D2-42D9-A911-80BD01EB3225}" srcOrd="0" destOrd="0" presId="urn:microsoft.com/office/officeart/2018/2/layout/IconVerticalSolidList"/>
    <dgm:cxn modelId="{92731596-332B-409A-88FE-B118172C69DF}" type="presParOf" srcId="{474F22CC-E47B-44A6-834F-2A82F4A4B803}" destId="{C3FA1706-1A94-4D4E-BC14-36478115628E}" srcOrd="0" destOrd="0" presId="urn:microsoft.com/office/officeart/2018/2/layout/IconVerticalSolidList"/>
    <dgm:cxn modelId="{620D97BE-E072-40BA-B386-157BC37A0035}" type="presParOf" srcId="{C3FA1706-1A94-4D4E-BC14-36478115628E}" destId="{491AB7C5-42F0-4638-AB3D-1EF1C40473D6}" srcOrd="0" destOrd="0" presId="urn:microsoft.com/office/officeart/2018/2/layout/IconVerticalSolidList"/>
    <dgm:cxn modelId="{4F38D9C3-3814-4153-AB4E-45B992D28768}" type="presParOf" srcId="{C3FA1706-1A94-4D4E-BC14-36478115628E}" destId="{BFD9A529-420B-42C5-93AC-B55CAC93D8D6}" srcOrd="1" destOrd="0" presId="urn:microsoft.com/office/officeart/2018/2/layout/IconVerticalSolidList"/>
    <dgm:cxn modelId="{7284B5C7-5357-4F20-8D16-CB0DC2CD8848}" type="presParOf" srcId="{C3FA1706-1A94-4D4E-BC14-36478115628E}" destId="{E6786879-D841-4E1C-896C-5C1E75978E26}" srcOrd="2" destOrd="0" presId="urn:microsoft.com/office/officeart/2018/2/layout/IconVerticalSolidList"/>
    <dgm:cxn modelId="{7045C3D3-A6FA-43E5-8B68-A63657ED008D}" type="presParOf" srcId="{C3FA1706-1A94-4D4E-BC14-36478115628E}" destId="{CE2DC153-DC3B-4406-A6D8-D5D7868912EA}" srcOrd="3" destOrd="0" presId="urn:microsoft.com/office/officeart/2018/2/layout/IconVerticalSolidList"/>
    <dgm:cxn modelId="{F371C014-F977-4904-A5D8-536D832E82BC}" type="presParOf" srcId="{474F22CC-E47B-44A6-834F-2A82F4A4B803}" destId="{AC7EA264-DD5C-4963-B196-8AAE9609581E}" srcOrd="1" destOrd="0" presId="urn:microsoft.com/office/officeart/2018/2/layout/IconVerticalSolidList"/>
    <dgm:cxn modelId="{AF58B0D4-31D1-419A-AB0A-462B85ABF3DA}" type="presParOf" srcId="{474F22CC-E47B-44A6-834F-2A82F4A4B803}" destId="{BC37D74F-D333-4ADA-823B-DDE5C721E2D8}" srcOrd="2" destOrd="0" presId="urn:microsoft.com/office/officeart/2018/2/layout/IconVerticalSolidList"/>
    <dgm:cxn modelId="{5A8B1A18-EADA-48F1-8FAE-136310FA9F3D}" type="presParOf" srcId="{BC37D74F-D333-4ADA-823B-DDE5C721E2D8}" destId="{ED6E8772-D714-4C1B-A8C4-D045CFBBDAE2}" srcOrd="0" destOrd="0" presId="urn:microsoft.com/office/officeart/2018/2/layout/IconVerticalSolidList"/>
    <dgm:cxn modelId="{93AA57FA-ADCA-44C0-BBD2-933049F72685}" type="presParOf" srcId="{BC37D74F-D333-4ADA-823B-DDE5C721E2D8}" destId="{5C433FC5-5EC7-432B-ADF9-649DD07DB3B8}" srcOrd="1" destOrd="0" presId="urn:microsoft.com/office/officeart/2018/2/layout/IconVerticalSolidList"/>
    <dgm:cxn modelId="{F017AA1B-F80E-41CE-894F-FB3854987373}" type="presParOf" srcId="{BC37D74F-D333-4ADA-823B-DDE5C721E2D8}" destId="{2759101F-BFFD-4537-AD8B-B4ADDF5BC9A1}" srcOrd="2" destOrd="0" presId="urn:microsoft.com/office/officeart/2018/2/layout/IconVerticalSolidList"/>
    <dgm:cxn modelId="{570EB607-4F95-4493-9B52-B7822BD4F593}" type="presParOf" srcId="{BC37D74F-D333-4ADA-823B-DDE5C721E2D8}" destId="{380912CD-4DBB-4DEF-8C5E-2C3E8B38A373}" srcOrd="3" destOrd="0" presId="urn:microsoft.com/office/officeart/2018/2/layout/IconVerticalSolidList"/>
    <dgm:cxn modelId="{45D873FF-2146-49E3-B875-0F2F0A599EA3}" type="presParOf" srcId="{474F22CC-E47B-44A6-834F-2A82F4A4B803}" destId="{FA669736-CF34-4EDF-89CE-3BF0A5FD4F0C}" srcOrd="3" destOrd="0" presId="urn:microsoft.com/office/officeart/2018/2/layout/IconVerticalSolidList"/>
    <dgm:cxn modelId="{D78E5E97-E477-478E-A095-9059C46B3AA0}" type="presParOf" srcId="{474F22CC-E47B-44A6-834F-2A82F4A4B803}" destId="{35F3A02C-9C76-42B7-AE5B-EFA566B809AF}" srcOrd="4" destOrd="0" presId="urn:microsoft.com/office/officeart/2018/2/layout/IconVerticalSolidList"/>
    <dgm:cxn modelId="{6BA8EBEF-6B3F-43AB-BBEE-2781C35FF580}" type="presParOf" srcId="{35F3A02C-9C76-42B7-AE5B-EFA566B809AF}" destId="{F6EC36F5-0B0F-4742-9C9B-425633FD61AE}" srcOrd="0" destOrd="0" presId="urn:microsoft.com/office/officeart/2018/2/layout/IconVerticalSolidList"/>
    <dgm:cxn modelId="{98F2EE24-F232-44CD-8E1C-519949E5195B}" type="presParOf" srcId="{35F3A02C-9C76-42B7-AE5B-EFA566B809AF}" destId="{C51B04AE-854F-4D65-9AEC-02D9F66EFB9F}" srcOrd="1" destOrd="0" presId="urn:microsoft.com/office/officeart/2018/2/layout/IconVerticalSolidList"/>
    <dgm:cxn modelId="{9E8A669F-1A95-4531-99F6-8F09A3BBEC2D}" type="presParOf" srcId="{35F3A02C-9C76-42B7-AE5B-EFA566B809AF}" destId="{6E05C74D-B750-4A1C-A0F5-5FD099595972}" srcOrd="2" destOrd="0" presId="urn:microsoft.com/office/officeart/2018/2/layout/IconVerticalSolidList"/>
    <dgm:cxn modelId="{CF49B85F-017F-46C5-ABB9-1051D6053182}" type="presParOf" srcId="{35F3A02C-9C76-42B7-AE5B-EFA566B809AF}" destId="{D84CE256-9A41-493E-B480-2E25785D5C71}" srcOrd="3" destOrd="0" presId="urn:microsoft.com/office/officeart/2018/2/layout/IconVerticalSolidList"/>
    <dgm:cxn modelId="{13617A73-0BF7-486B-A023-202E9CFC36D1}" type="presParOf" srcId="{474F22CC-E47B-44A6-834F-2A82F4A4B803}" destId="{228ED4CC-261A-48CF-96F1-5013C7587F87}" srcOrd="5" destOrd="0" presId="urn:microsoft.com/office/officeart/2018/2/layout/IconVerticalSolidList"/>
    <dgm:cxn modelId="{81B5A0C5-27F5-42F1-AA0B-7E67688AC955}" type="presParOf" srcId="{474F22CC-E47B-44A6-834F-2A82F4A4B803}" destId="{0718AD16-D121-4129-AC87-079FF5120D1B}" srcOrd="6" destOrd="0" presId="urn:microsoft.com/office/officeart/2018/2/layout/IconVerticalSolidList"/>
    <dgm:cxn modelId="{8370A072-9453-4044-8739-65C380E0C065}" type="presParOf" srcId="{0718AD16-D121-4129-AC87-079FF5120D1B}" destId="{78BBEF17-733B-4A2E-B111-0341CD5C4E8D}" srcOrd="0" destOrd="0" presId="urn:microsoft.com/office/officeart/2018/2/layout/IconVerticalSolidList"/>
    <dgm:cxn modelId="{4845E4CC-AFAC-497C-8DA7-F2E897F1D7C5}" type="presParOf" srcId="{0718AD16-D121-4129-AC87-079FF5120D1B}" destId="{FCD3E0EB-050C-4260-8CD7-6AB864FC5C83}" srcOrd="1" destOrd="0" presId="urn:microsoft.com/office/officeart/2018/2/layout/IconVerticalSolidList"/>
    <dgm:cxn modelId="{9119081C-3256-4F73-9588-731F28EDDD7D}" type="presParOf" srcId="{0718AD16-D121-4129-AC87-079FF5120D1B}" destId="{8795CF03-BBF8-40B1-BADA-364230AB4049}" srcOrd="2" destOrd="0" presId="urn:microsoft.com/office/officeart/2018/2/layout/IconVerticalSolidList"/>
    <dgm:cxn modelId="{3A581E85-1425-4E28-96CE-86A171E58D14}" type="presParOf" srcId="{0718AD16-D121-4129-AC87-079FF5120D1B}" destId="{1858D935-D01D-4FB3-86D3-1618013BDC30}" srcOrd="3" destOrd="0" presId="urn:microsoft.com/office/officeart/2018/2/layout/IconVerticalSolidList"/>
    <dgm:cxn modelId="{639222FB-1F5C-40C5-9BCC-83F71FA90C39}" type="presParOf" srcId="{474F22CC-E47B-44A6-834F-2A82F4A4B803}" destId="{FE31A9EA-1DE1-4B53-BE4C-66AAD2D07EB9}" srcOrd="7" destOrd="0" presId="urn:microsoft.com/office/officeart/2018/2/layout/IconVerticalSolidList"/>
    <dgm:cxn modelId="{27882C8D-BAB9-4F14-AB1E-7A3D96F3DB20}" type="presParOf" srcId="{474F22CC-E47B-44A6-834F-2A82F4A4B803}" destId="{4BB54B9D-C08B-4CDB-BA81-85CC189E52D9}" srcOrd="8" destOrd="0" presId="urn:microsoft.com/office/officeart/2018/2/layout/IconVerticalSolidList"/>
    <dgm:cxn modelId="{0A1204A7-46A3-4933-8CFA-39EF772B6BE1}" type="presParOf" srcId="{4BB54B9D-C08B-4CDB-BA81-85CC189E52D9}" destId="{C0539340-4B65-4659-9976-E79D78E7C7EA}" srcOrd="0" destOrd="0" presId="urn:microsoft.com/office/officeart/2018/2/layout/IconVerticalSolidList"/>
    <dgm:cxn modelId="{34A87D29-D3F4-4A44-983A-D8F9C14474CF}" type="presParOf" srcId="{4BB54B9D-C08B-4CDB-BA81-85CC189E52D9}" destId="{29475CD4-8980-4B3F-9685-1AE8A4567F29}" srcOrd="1" destOrd="0" presId="urn:microsoft.com/office/officeart/2018/2/layout/IconVerticalSolidList"/>
    <dgm:cxn modelId="{8845FF2B-9E23-4FBC-8E17-DFB51E9F9151}" type="presParOf" srcId="{4BB54B9D-C08B-4CDB-BA81-85CC189E52D9}" destId="{29F0442F-E5E0-4018-9148-B88A58F8E544}" srcOrd="2" destOrd="0" presId="urn:microsoft.com/office/officeart/2018/2/layout/IconVerticalSolidList"/>
    <dgm:cxn modelId="{0C3EEC7B-33EF-465D-AA6E-9D92AAB79A3D}" type="presParOf" srcId="{4BB54B9D-C08B-4CDB-BA81-85CC189E52D9}" destId="{E0240E5D-72D2-42D9-A911-80BD01EB3225}" srcOrd="3" destOrd="0" presId="urn:microsoft.com/office/officeart/2018/2/layout/IconVerticalSolidList"/>
    <dgm:cxn modelId="{A0A41251-B453-4572-A4E9-B91AC212471C}" type="presParOf" srcId="{474F22CC-E47B-44A6-834F-2A82F4A4B803}" destId="{7D178225-EB42-4B8A-BEC1-C28C52FD90F9}" srcOrd="9" destOrd="0" presId="urn:microsoft.com/office/officeart/2018/2/layout/IconVerticalSolidList"/>
    <dgm:cxn modelId="{A5D0C68E-B1E8-45F1-8A13-66EE087C3044}" type="presParOf" srcId="{474F22CC-E47B-44A6-834F-2A82F4A4B803}" destId="{021BAE5E-C648-4B76-A75A-F9099D41588D}" srcOrd="10" destOrd="0" presId="urn:microsoft.com/office/officeart/2018/2/layout/IconVerticalSolidList"/>
    <dgm:cxn modelId="{F014B41F-CA8C-4DCE-A43D-3973A615A3BE}" type="presParOf" srcId="{021BAE5E-C648-4B76-A75A-F9099D41588D}" destId="{19F8A644-F071-469E-A1B2-C8F8DBCA10F9}" srcOrd="0" destOrd="0" presId="urn:microsoft.com/office/officeart/2018/2/layout/IconVerticalSolidList"/>
    <dgm:cxn modelId="{ED580E5F-0FF8-4288-A69B-EC8BFD9D98C4}" type="presParOf" srcId="{021BAE5E-C648-4B76-A75A-F9099D41588D}" destId="{2363E4FC-6E47-4C91-8EA6-0012D5FA683B}" srcOrd="1" destOrd="0" presId="urn:microsoft.com/office/officeart/2018/2/layout/IconVerticalSolidList"/>
    <dgm:cxn modelId="{54F1EB4B-D3EE-435F-B9F4-884724377BF2}" type="presParOf" srcId="{021BAE5E-C648-4B76-A75A-F9099D41588D}" destId="{86CC49B9-2C28-489F-977E-ADEA80192685}" srcOrd="2" destOrd="0" presId="urn:microsoft.com/office/officeart/2018/2/layout/IconVerticalSolidList"/>
    <dgm:cxn modelId="{C01173CB-028D-44A0-B86E-B251CE4E7035}" type="presParOf" srcId="{021BAE5E-C648-4B76-A75A-F9099D41588D}" destId="{ECEF15C8-38F7-40E0-B8AF-0207DFF0AB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A8BF86-B4B2-4B31-9111-766505D0574B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5" csCatId="colorful" phldr="1"/>
      <dgm:spPr/>
      <dgm:t>
        <a:bodyPr/>
        <a:lstStyle/>
        <a:p>
          <a:endParaRPr lang="en-US"/>
        </a:p>
      </dgm:t>
    </dgm:pt>
    <dgm:pt modelId="{F6EF3B6D-B944-4B4E-8573-AB7131F3835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Loss = positive + hard negative</a:t>
          </a:r>
        </a:p>
      </dgm:t>
    </dgm:pt>
    <dgm:pt modelId="{E2F11651-9282-4F0C-B2B0-F9780A688E13}" type="parTrans" cxnId="{D4266562-1485-4828-8325-A61C22F35688}">
      <dgm:prSet/>
      <dgm:spPr/>
      <dgm:t>
        <a:bodyPr/>
        <a:lstStyle/>
        <a:p>
          <a:endParaRPr lang="en-US"/>
        </a:p>
      </dgm:t>
    </dgm:pt>
    <dgm:pt modelId="{1AC16DD2-5BCE-4A57-952C-4CE85E23A2F6}" type="sibTrans" cxnId="{D4266562-1485-4828-8325-A61C22F3568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5CBB1D4-B75C-47BA-993A-28EF63BC533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Loss function = cross entropy loss</a:t>
          </a:r>
        </a:p>
      </dgm:t>
    </dgm:pt>
    <dgm:pt modelId="{1C043F6F-743F-4214-9979-1DF5A6276CB7}" type="parTrans" cxnId="{55143C4B-F8A7-4015-BB85-8CC725D17DB1}">
      <dgm:prSet/>
      <dgm:spPr/>
      <dgm:t>
        <a:bodyPr/>
        <a:lstStyle/>
        <a:p>
          <a:endParaRPr lang="en-US"/>
        </a:p>
      </dgm:t>
    </dgm:pt>
    <dgm:pt modelId="{7642AFFD-E933-4220-9817-2065E7C08C34}" type="sibTrans" cxnId="{55143C4B-F8A7-4015-BB85-8CC725D17DB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6E24C66-CF68-4B19-A8F8-172A9A5845F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number of hard negative = 3 * number of positive</a:t>
          </a:r>
        </a:p>
      </dgm:t>
    </dgm:pt>
    <dgm:pt modelId="{D931534B-4D87-411C-9A18-ADD9634743C8}" type="parTrans" cxnId="{DEDDCA35-1069-4D97-A452-9202875D9F9E}">
      <dgm:prSet/>
      <dgm:spPr/>
      <dgm:t>
        <a:bodyPr/>
        <a:lstStyle/>
        <a:p>
          <a:endParaRPr lang="en-US"/>
        </a:p>
      </dgm:t>
    </dgm:pt>
    <dgm:pt modelId="{A80E43EF-6205-46E2-A868-4247A8646FB5}" type="sibTrans" cxnId="{DEDDCA35-1069-4D97-A452-9202875D9F9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0474044-B391-4314-B56B-D7CBA0D3E5D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Hard negative = most negative priors in each image ( Hard Negative Mining )  </a:t>
          </a:r>
        </a:p>
      </dgm:t>
    </dgm:pt>
    <dgm:pt modelId="{98023DB9-87D4-4ACD-8C98-8FE2D83B36F7}" type="parTrans" cxnId="{FB74A57B-888D-4BF7-ADEF-19D318231D7E}">
      <dgm:prSet/>
      <dgm:spPr/>
      <dgm:t>
        <a:bodyPr/>
        <a:lstStyle/>
        <a:p>
          <a:endParaRPr lang="en-US"/>
        </a:p>
      </dgm:t>
    </dgm:pt>
    <dgm:pt modelId="{7F99644B-05CB-4417-ABC3-3B890605BAF6}" type="sibTrans" cxnId="{FB74A57B-888D-4BF7-ADEF-19D318231D7E}">
      <dgm:prSet/>
      <dgm:spPr/>
      <dgm:t>
        <a:bodyPr/>
        <a:lstStyle/>
        <a:p>
          <a:endParaRPr lang="en-US"/>
        </a:p>
      </dgm:t>
    </dgm:pt>
    <dgm:pt modelId="{BB74BE5B-12E4-4944-88A0-5522AB40C0CE}" type="pres">
      <dgm:prSet presAssocID="{A4A8BF86-B4B2-4B31-9111-766505D0574B}" presName="root" presStyleCnt="0">
        <dgm:presLayoutVars>
          <dgm:dir/>
          <dgm:resizeHandles val="exact"/>
        </dgm:presLayoutVars>
      </dgm:prSet>
      <dgm:spPr/>
    </dgm:pt>
    <dgm:pt modelId="{E10DEEA9-0821-4776-A368-F1CDB94D7161}" type="pres">
      <dgm:prSet presAssocID="{A4A8BF86-B4B2-4B31-9111-766505D0574B}" presName="container" presStyleCnt="0">
        <dgm:presLayoutVars>
          <dgm:dir/>
          <dgm:resizeHandles val="exact"/>
        </dgm:presLayoutVars>
      </dgm:prSet>
      <dgm:spPr/>
    </dgm:pt>
    <dgm:pt modelId="{4537F9F5-8398-49E8-A56C-4F6887235986}" type="pres">
      <dgm:prSet presAssocID="{F6EF3B6D-B944-4B4E-8573-AB7131F38357}" presName="compNode" presStyleCnt="0"/>
      <dgm:spPr/>
    </dgm:pt>
    <dgm:pt modelId="{A466D71A-5BE5-46E7-A4E7-F29C11509B36}" type="pres">
      <dgm:prSet presAssocID="{F6EF3B6D-B944-4B4E-8573-AB7131F38357}" presName="iconBgRect" presStyleLbl="bgShp" presStyleIdx="0" presStyleCnt="4"/>
      <dgm:spPr/>
    </dgm:pt>
    <dgm:pt modelId="{CBBD81E8-3A15-4CAA-AF21-50B372E30BF1}" type="pres">
      <dgm:prSet presAssocID="{F6EF3B6D-B944-4B4E-8573-AB7131F3835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d Face with No Fill"/>
        </a:ext>
      </dgm:extLst>
    </dgm:pt>
    <dgm:pt modelId="{E35871E2-52F4-40DE-A01C-04D363269A54}" type="pres">
      <dgm:prSet presAssocID="{F6EF3B6D-B944-4B4E-8573-AB7131F38357}" presName="spaceRect" presStyleCnt="0"/>
      <dgm:spPr/>
    </dgm:pt>
    <dgm:pt modelId="{67B4F92F-D691-4A86-AFA0-A2DF7DEDFE8D}" type="pres">
      <dgm:prSet presAssocID="{F6EF3B6D-B944-4B4E-8573-AB7131F38357}" presName="textRect" presStyleLbl="revTx" presStyleIdx="0" presStyleCnt="4">
        <dgm:presLayoutVars>
          <dgm:chMax val="1"/>
          <dgm:chPref val="1"/>
        </dgm:presLayoutVars>
      </dgm:prSet>
      <dgm:spPr/>
    </dgm:pt>
    <dgm:pt modelId="{3DF7EC62-BC27-4A2C-8C61-9FB11CC3204E}" type="pres">
      <dgm:prSet presAssocID="{1AC16DD2-5BCE-4A57-952C-4CE85E23A2F6}" presName="sibTrans" presStyleLbl="sibTrans2D1" presStyleIdx="0" presStyleCnt="0"/>
      <dgm:spPr/>
    </dgm:pt>
    <dgm:pt modelId="{EFF6B175-5CA5-4E07-AD37-BD342A47276C}" type="pres">
      <dgm:prSet presAssocID="{15CBB1D4-B75C-47BA-993A-28EF63BC5339}" presName="compNode" presStyleCnt="0"/>
      <dgm:spPr/>
    </dgm:pt>
    <dgm:pt modelId="{C06253B5-980A-48A2-8E46-71EF9FED577E}" type="pres">
      <dgm:prSet presAssocID="{15CBB1D4-B75C-47BA-993A-28EF63BC5339}" presName="iconBgRect" presStyleLbl="bgShp" presStyleIdx="1" presStyleCnt="4"/>
      <dgm:spPr/>
    </dgm:pt>
    <dgm:pt modelId="{FA73320B-FEE0-4511-906B-FB86DB51AB32}" type="pres">
      <dgm:prSet presAssocID="{15CBB1D4-B75C-47BA-993A-28EF63BC533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wnward trend"/>
        </a:ext>
      </dgm:extLst>
    </dgm:pt>
    <dgm:pt modelId="{C29E6381-7355-49A5-95A1-DA88C9ABDD86}" type="pres">
      <dgm:prSet presAssocID="{15CBB1D4-B75C-47BA-993A-28EF63BC5339}" presName="spaceRect" presStyleCnt="0"/>
      <dgm:spPr/>
    </dgm:pt>
    <dgm:pt modelId="{B2434CD9-F736-4C43-89F9-830979072421}" type="pres">
      <dgm:prSet presAssocID="{15CBB1D4-B75C-47BA-993A-28EF63BC5339}" presName="textRect" presStyleLbl="revTx" presStyleIdx="1" presStyleCnt="4">
        <dgm:presLayoutVars>
          <dgm:chMax val="1"/>
          <dgm:chPref val="1"/>
        </dgm:presLayoutVars>
      </dgm:prSet>
      <dgm:spPr/>
    </dgm:pt>
    <dgm:pt modelId="{AC3CCC02-F93D-4ED5-928C-A64EAF452226}" type="pres">
      <dgm:prSet presAssocID="{7642AFFD-E933-4220-9817-2065E7C08C34}" presName="sibTrans" presStyleLbl="sibTrans2D1" presStyleIdx="0" presStyleCnt="0"/>
      <dgm:spPr/>
    </dgm:pt>
    <dgm:pt modelId="{63069FA1-6216-494A-AFD3-8B473786BA41}" type="pres">
      <dgm:prSet presAssocID="{86E24C66-CF68-4B19-A8F8-172A9A5845FC}" presName="compNode" presStyleCnt="0"/>
      <dgm:spPr/>
    </dgm:pt>
    <dgm:pt modelId="{8B7377DE-C241-406D-B96B-880E159E719E}" type="pres">
      <dgm:prSet presAssocID="{86E24C66-CF68-4B19-A8F8-172A9A5845FC}" presName="iconBgRect" presStyleLbl="bgShp" presStyleIdx="2" presStyleCnt="4"/>
      <dgm:spPr/>
    </dgm:pt>
    <dgm:pt modelId="{506FA885-EA73-44E3-877E-473043961E34}" type="pres">
      <dgm:prSet presAssocID="{86E24C66-CF68-4B19-A8F8-172A9A5845F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d Face with Solid Fill"/>
        </a:ext>
      </dgm:extLst>
    </dgm:pt>
    <dgm:pt modelId="{F157DB42-62D9-4223-98BB-9B67A10E6076}" type="pres">
      <dgm:prSet presAssocID="{86E24C66-CF68-4B19-A8F8-172A9A5845FC}" presName="spaceRect" presStyleCnt="0"/>
      <dgm:spPr/>
    </dgm:pt>
    <dgm:pt modelId="{1129FCEE-B9F0-4719-880A-AB755D49D247}" type="pres">
      <dgm:prSet presAssocID="{86E24C66-CF68-4B19-A8F8-172A9A5845FC}" presName="textRect" presStyleLbl="revTx" presStyleIdx="2" presStyleCnt="4">
        <dgm:presLayoutVars>
          <dgm:chMax val="1"/>
          <dgm:chPref val="1"/>
        </dgm:presLayoutVars>
      </dgm:prSet>
      <dgm:spPr/>
    </dgm:pt>
    <dgm:pt modelId="{12C5C122-7CD6-430C-B40A-50D7E370E990}" type="pres">
      <dgm:prSet presAssocID="{A80E43EF-6205-46E2-A868-4247A8646FB5}" presName="sibTrans" presStyleLbl="sibTrans2D1" presStyleIdx="0" presStyleCnt="0"/>
      <dgm:spPr/>
    </dgm:pt>
    <dgm:pt modelId="{23BE172E-348C-4F75-B44A-2BEFC030D0A7}" type="pres">
      <dgm:prSet presAssocID="{90474044-B391-4314-B56B-D7CBA0D3E5D4}" presName="compNode" presStyleCnt="0"/>
      <dgm:spPr/>
    </dgm:pt>
    <dgm:pt modelId="{360EA684-38C7-4996-A761-9A66A28F5EE0}" type="pres">
      <dgm:prSet presAssocID="{90474044-B391-4314-B56B-D7CBA0D3E5D4}" presName="iconBgRect" presStyleLbl="bgShp" presStyleIdx="3" presStyleCnt="4"/>
      <dgm:spPr/>
    </dgm:pt>
    <dgm:pt modelId="{40ECBADF-C039-4B74-9FCC-C1F0AA8E7533}" type="pres">
      <dgm:prSet presAssocID="{90474044-B391-4314-B56B-D7CBA0D3E5D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rbidden"/>
        </a:ext>
      </dgm:extLst>
    </dgm:pt>
    <dgm:pt modelId="{B71AEC66-2D32-42AF-9413-D0BFC8979F87}" type="pres">
      <dgm:prSet presAssocID="{90474044-B391-4314-B56B-D7CBA0D3E5D4}" presName="spaceRect" presStyleCnt="0"/>
      <dgm:spPr/>
    </dgm:pt>
    <dgm:pt modelId="{03F27776-BB29-4D59-B9D9-B4087046CB88}" type="pres">
      <dgm:prSet presAssocID="{90474044-B391-4314-B56B-D7CBA0D3E5D4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BD80AE0D-E138-4E6B-B289-EE29F56FF71F}" type="presOf" srcId="{7642AFFD-E933-4220-9817-2065E7C08C34}" destId="{AC3CCC02-F93D-4ED5-928C-A64EAF452226}" srcOrd="0" destOrd="0" presId="urn:microsoft.com/office/officeart/2018/2/layout/IconCircleList"/>
    <dgm:cxn modelId="{DEDDCA35-1069-4D97-A452-9202875D9F9E}" srcId="{A4A8BF86-B4B2-4B31-9111-766505D0574B}" destId="{86E24C66-CF68-4B19-A8F8-172A9A5845FC}" srcOrd="2" destOrd="0" parTransId="{D931534B-4D87-411C-9A18-ADD9634743C8}" sibTransId="{A80E43EF-6205-46E2-A868-4247A8646FB5}"/>
    <dgm:cxn modelId="{D4266562-1485-4828-8325-A61C22F35688}" srcId="{A4A8BF86-B4B2-4B31-9111-766505D0574B}" destId="{F6EF3B6D-B944-4B4E-8573-AB7131F38357}" srcOrd="0" destOrd="0" parTransId="{E2F11651-9282-4F0C-B2B0-F9780A688E13}" sibTransId="{1AC16DD2-5BCE-4A57-952C-4CE85E23A2F6}"/>
    <dgm:cxn modelId="{15CACB66-9F42-428B-BF3E-21EDFCCC29E4}" type="presOf" srcId="{86E24C66-CF68-4B19-A8F8-172A9A5845FC}" destId="{1129FCEE-B9F0-4719-880A-AB755D49D247}" srcOrd="0" destOrd="0" presId="urn:microsoft.com/office/officeart/2018/2/layout/IconCircleList"/>
    <dgm:cxn modelId="{55143C4B-F8A7-4015-BB85-8CC725D17DB1}" srcId="{A4A8BF86-B4B2-4B31-9111-766505D0574B}" destId="{15CBB1D4-B75C-47BA-993A-28EF63BC5339}" srcOrd="1" destOrd="0" parTransId="{1C043F6F-743F-4214-9979-1DF5A6276CB7}" sibTransId="{7642AFFD-E933-4220-9817-2065E7C08C34}"/>
    <dgm:cxn modelId="{2E06C86E-B77A-42F3-B930-24650A526C7D}" type="presOf" srcId="{A4A8BF86-B4B2-4B31-9111-766505D0574B}" destId="{BB74BE5B-12E4-4944-88A0-5522AB40C0CE}" srcOrd="0" destOrd="0" presId="urn:microsoft.com/office/officeart/2018/2/layout/IconCircleList"/>
    <dgm:cxn modelId="{FB74A57B-888D-4BF7-ADEF-19D318231D7E}" srcId="{A4A8BF86-B4B2-4B31-9111-766505D0574B}" destId="{90474044-B391-4314-B56B-D7CBA0D3E5D4}" srcOrd="3" destOrd="0" parTransId="{98023DB9-87D4-4ACD-8C98-8FE2D83B36F7}" sibTransId="{7F99644B-05CB-4417-ABC3-3B890605BAF6}"/>
    <dgm:cxn modelId="{DABD4EA0-2070-4099-A329-E54E5D0EA802}" type="presOf" srcId="{15CBB1D4-B75C-47BA-993A-28EF63BC5339}" destId="{B2434CD9-F736-4C43-89F9-830979072421}" srcOrd="0" destOrd="0" presId="urn:microsoft.com/office/officeart/2018/2/layout/IconCircleList"/>
    <dgm:cxn modelId="{489D3CA2-13E3-479A-9908-C90980C0E760}" type="presOf" srcId="{1AC16DD2-5BCE-4A57-952C-4CE85E23A2F6}" destId="{3DF7EC62-BC27-4A2C-8C61-9FB11CC3204E}" srcOrd="0" destOrd="0" presId="urn:microsoft.com/office/officeart/2018/2/layout/IconCircleList"/>
    <dgm:cxn modelId="{4C083ED3-1013-4427-A64E-337C32B1CA7B}" type="presOf" srcId="{A80E43EF-6205-46E2-A868-4247A8646FB5}" destId="{12C5C122-7CD6-430C-B40A-50D7E370E990}" srcOrd="0" destOrd="0" presId="urn:microsoft.com/office/officeart/2018/2/layout/IconCircleList"/>
    <dgm:cxn modelId="{79042BD4-9291-4604-8E6E-720B911CB9DE}" type="presOf" srcId="{F6EF3B6D-B944-4B4E-8573-AB7131F38357}" destId="{67B4F92F-D691-4A86-AFA0-A2DF7DEDFE8D}" srcOrd="0" destOrd="0" presId="urn:microsoft.com/office/officeart/2018/2/layout/IconCircleList"/>
    <dgm:cxn modelId="{11C052F9-6534-4651-855A-D41996DBA773}" type="presOf" srcId="{90474044-B391-4314-B56B-D7CBA0D3E5D4}" destId="{03F27776-BB29-4D59-B9D9-B4087046CB88}" srcOrd="0" destOrd="0" presId="urn:microsoft.com/office/officeart/2018/2/layout/IconCircleList"/>
    <dgm:cxn modelId="{A77C3A40-8001-4DF9-BB30-E68B7767C866}" type="presParOf" srcId="{BB74BE5B-12E4-4944-88A0-5522AB40C0CE}" destId="{E10DEEA9-0821-4776-A368-F1CDB94D7161}" srcOrd="0" destOrd="0" presId="urn:microsoft.com/office/officeart/2018/2/layout/IconCircleList"/>
    <dgm:cxn modelId="{69E90C50-17C4-40CB-A44F-5EB97F9B70F4}" type="presParOf" srcId="{E10DEEA9-0821-4776-A368-F1CDB94D7161}" destId="{4537F9F5-8398-49E8-A56C-4F6887235986}" srcOrd="0" destOrd="0" presId="urn:microsoft.com/office/officeart/2018/2/layout/IconCircleList"/>
    <dgm:cxn modelId="{7EA689E6-2139-478E-A884-3982C7A92997}" type="presParOf" srcId="{4537F9F5-8398-49E8-A56C-4F6887235986}" destId="{A466D71A-5BE5-46E7-A4E7-F29C11509B36}" srcOrd="0" destOrd="0" presId="urn:microsoft.com/office/officeart/2018/2/layout/IconCircleList"/>
    <dgm:cxn modelId="{F423A1D4-4499-4A08-9D83-CB391389EC92}" type="presParOf" srcId="{4537F9F5-8398-49E8-A56C-4F6887235986}" destId="{CBBD81E8-3A15-4CAA-AF21-50B372E30BF1}" srcOrd="1" destOrd="0" presId="urn:microsoft.com/office/officeart/2018/2/layout/IconCircleList"/>
    <dgm:cxn modelId="{AD67A1D7-696F-4A44-8637-FAEA18D1558D}" type="presParOf" srcId="{4537F9F5-8398-49E8-A56C-4F6887235986}" destId="{E35871E2-52F4-40DE-A01C-04D363269A54}" srcOrd="2" destOrd="0" presId="urn:microsoft.com/office/officeart/2018/2/layout/IconCircleList"/>
    <dgm:cxn modelId="{9161AD46-534B-4FE1-9835-6EB1ED2897A0}" type="presParOf" srcId="{4537F9F5-8398-49E8-A56C-4F6887235986}" destId="{67B4F92F-D691-4A86-AFA0-A2DF7DEDFE8D}" srcOrd="3" destOrd="0" presId="urn:microsoft.com/office/officeart/2018/2/layout/IconCircleList"/>
    <dgm:cxn modelId="{EBA214B4-9504-4299-A3DD-0E5D27563B32}" type="presParOf" srcId="{E10DEEA9-0821-4776-A368-F1CDB94D7161}" destId="{3DF7EC62-BC27-4A2C-8C61-9FB11CC3204E}" srcOrd="1" destOrd="0" presId="urn:microsoft.com/office/officeart/2018/2/layout/IconCircleList"/>
    <dgm:cxn modelId="{121DADC4-1354-49D8-9AF8-5695F52C303A}" type="presParOf" srcId="{E10DEEA9-0821-4776-A368-F1CDB94D7161}" destId="{EFF6B175-5CA5-4E07-AD37-BD342A47276C}" srcOrd="2" destOrd="0" presId="urn:microsoft.com/office/officeart/2018/2/layout/IconCircleList"/>
    <dgm:cxn modelId="{6FB5C584-D4DD-4E7C-AC30-FD6910794ED9}" type="presParOf" srcId="{EFF6B175-5CA5-4E07-AD37-BD342A47276C}" destId="{C06253B5-980A-48A2-8E46-71EF9FED577E}" srcOrd="0" destOrd="0" presId="urn:microsoft.com/office/officeart/2018/2/layout/IconCircleList"/>
    <dgm:cxn modelId="{FB174215-5DBE-4BD3-8180-07F87AB7AB49}" type="presParOf" srcId="{EFF6B175-5CA5-4E07-AD37-BD342A47276C}" destId="{FA73320B-FEE0-4511-906B-FB86DB51AB32}" srcOrd="1" destOrd="0" presId="urn:microsoft.com/office/officeart/2018/2/layout/IconCircleList"/>
    <dgm:cxn modelId="{77D1AE1E-635E-4AFB-A926-108EDE372F35}" type="presParOf" srcId="{EFF6B175-5CA5-4E07-AD37-BD342A47276C}" destId="{C29E6381-7355-49A5-95A1-DA88C9ABDD86}" srcOrd="2" destOrd="0" presId="urn:microsoft.com/office/officeart/2018/2/layout/IconCircleList"/>
    <dgm:cxn modelId="{7E611758-2940-474D-95D8-DC8740C510F9}" type="presParOf" srcId="{EFF6B175-5CA5-4E07-AD37-BD342A47276C}" destId="{B2434CD9-F736-4C43-89F9-830979072421}" srcOrd="3" destOrd="0" presId="urn:microsoft.com/office/officeart/2018/2/layout/IconCircleList"/>
    <dgm:cxn modelId="{CF92C749-F1EF-4F51-9BD1-A3D0DC1D3802}" type="presParOf" srcId="{E10DEEA9-0821-4776-A368-F1CDB94D7161}" destId="{AC3CCC02-F93D-4ED5-928C-A64EAF452226}" srcOrd="3" destOrd="0" presId="urn:microsoft.com/office/officeart/2018/2/layout/IconCircleList"/>
    <dgm:cxn modelId="{E378F177-1A40-4005-9D43-2229CE2AE57A}" type="presParOf" srcId="{E10DEEA9-0821-4776-A368-F1CDB94D7161}" destId="{63069FA1-6216-494A-AFD3-8B473786BA41}" srcOrd="4" destOrd="0" presId="urn:microsoft.com/office/officeart/2018/2/layout/IconCircleList"/>
    <dgm:cxn modelId="{529F7912-385D-4384-BD28-989EF6D7438D}" type="presParOf" srcId="{63069FA1-6216-494A-AFD3-8B473786BA41}" destId="{8B7377DE-C241-406D-B96B-880E159E719E}" srcOrd="0" destOrd="0" presId="urn:microsoft.com/office/officeart/2018/2/layout/IconCircleList"/>
    <dgm:cxn modelId="{FE6E0F0F-5E63-474E-8490-614283209DB7}" type="presParOf" srcId="{63069FA1-6216-494A-AFD3-8B473786BA41}" destId="{506FA885-EA73-44E3-877E-473043961E34}" srcOrd="1" destOrd="0" presId="urn:microsoft.com/office/officeart/2018/2/layout/IconCircleList"/>
    <dgm:cxn modelId="{B8A80082-F815-46E0-AD19-4BAE4D20DEB5}" type="presParOf" srcId="{63069FA1-6216-494A-AFD3-8B473786BA41}" destId="{F157DB42-62D9-4223-98BB-9B67A10E6076}" srcOrd="2" destOrd="0" presId="urn:microsoft.com/office/officeart/2018/2/layout/IconCircleList"/>
    <dgm:cxn modelId="{7ED70F87-6FB1-4E94-BDBD-9C05A815BFB2}" type="presParOf" srcId="{63069FA1-6216-494A-AFD3-8B473786BA41}" destId="{1129FCEE-B9F0-4719-880A-AB755D49D247}" srcOrd="3" destOrd="0" presId="urn:microsoft.com/office/officeart/2018/2/layout/IconCircleList"/>
    <dgm:cxn modelId="{6EB57463-BF58-4AB3-93A1-632BCDB71586}" type="presParOf" srcId="{E10DEEA9-0821-4776-A368-F1CDB94D7161}" destId="{12C5C122-7CD6-430C-B40A-50D7E370E990}" srcOrd="5" destOrd="0" presId="urn:microsoft.com/office/officeart/2018/2/layout/IconCircleList"/>
    <dgm:cxn modelId="{11C899DC-80BB-4390-9D74-C1A646329510}" type="presParOf" srcId="{E10DEEA9-0821-4776-A368-F1CDB94D7161}" destId="{23BE172E-348C-4F75-B44A-2BEFC030D0A7}" srcOrd="6" destOrd="0" presId="urn:microsoft.com/office/officeart/2018/2/layout/IconCircleList"/>
    <dgm:cxn modelId="{0E5D0AB5-A933-42FA-AE79-2B66391D8879}" type="presParOf" srcId="{23BE172E-348C-4F75-B44A-2BEFC030D0A7}" destId="{360EA684-38C7-4996-A761-9A66A28F5EE0}" srcOrd="0" destOrd="0" presId="urn:microsoft.com/office/officeart/2018/2/layout/IconCircleList"/>
    <dgm:cxn modelId="{72513C55-0C30-4596-9293-FCBE253D3691}" type="presParOf" srcId="{23BE172E-348C-4F75-B44A-2BEFC030D0A7}" destId="{40ECBADF-C039-4B74-9FCC-C1F0AA8E7533}" srcOrd="1" destOrd="0" presId="urn:microsoft.com/office/officeart/2018/2/layout/IconCircleList"/>
    <dgm:cxn modelId="{1A15A08F-3D03-4602-B3C4-D22D81052791}" type="presParOf" srcId="{23BE172E-348C-4F75-B44A-2BEFC030D0A7}" destId="{B71AEC66-2D32-42AF-9413-D0BFC8979F87}" srcOrd="2" destOrd="0" presId="urn:microsoft.com/office/officeart/2018/2/layout/IconCircleList"/>
    <dgm:cxn modelId="{AD5F1B85-9DB1-4F13-8AB3-CEDC170A35E1}" type="presParOf" srcId="{23BE172E-348C-4F75-B44A-2BEFC030D0A7}" destId="{03F27776-BB29-4D59-B9D9-B4087046CB88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F0AD16-9F38-495D-800A-B7E418D5B43E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F4649C9-7FEC-45B3-89E2-F9592036910B}">
      <dgm:prSet/>
      <dgm:spPr/>
      <dgm:t>
        <a:bodyPr/>
        <a:lstStyle/>
        <a:p>
          <a:r>
            <a:rPr lang="en-US"/>
            <a:t>SSD is the efficient object detection method.</a:t>
          </a:r>
        </a:p>
      </dgm:t>
    </dgm:pt>
    <dgm:pt modelId="{77F73B6C-7403-4207-BAA3-72BB47FA2891}" type="parTrans" cxnId="{59C44A2F-50EA-43F7-AE7C-57023193FC4B}">
      <dgm:prSet/>
      <dgm:spPr/>
      <dgm:t>
        <a:bodyPr/>
        <a:lstStyle/>
        <a:p>
          <a:endParaRPr lang="en-US"/>
        </a:p>
      </dgm:t>
    </dgm:pt>
    <dgm:pt modelId="{A40CACFE-AC81-482A-BECB-3A4D5F3DE103}" type="sibTrans" cxnId="{59C44A2F-50EA-43F7-AE7C-57023193FC4B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CDF74493-88E1-4429-9FC3-3023656E81F6}">
      <dgm:prSet/>
      <dgm:spPr/>
      <dgm:t>
        <a:bodyPr/>
        <a:lstStyle/>
        <a:p>
          <a:r>
            <a:rPr lang="en-US"/>
            <a:t>The system can be utilized in various computer vision projects.</a:t>
          </a:r>
        </a:p>
      </dgm:t>
    </dgm:pt>
    <dgm:pt modelId="{2E5475B5-63F9-4656-9E27-64A6F2BC60DF}" type="parTrans" cxnId="{18C28CE6-BFC4-447F-BC64-BC62411A40C2}">
      <dgm:prSet/>
      <dgm:spPr/>
      <dgm:t>
        <a:bodyPr/>
        <a:lstStyle/>
        <a:p>
          <a:endParaRPr lang="en-US"/>
        </a:p>
      </dgm:t>
    </dgm:pt>
    <dgm:pt modelId="{0D0302CC-6601-40E7-8CE7-0EE839E01149}" type="sibTrans" cxnId="{18C28CE6-BFC4-447F-BC64-BC62411A40C2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55DA2121-1F3E-4AA7-AC7D-87514894987D}">
      <dgm:prSet/>
      <dgm:spPr/>
      <dgm:t>
        <a:bodyPr/>
        <a:lstStyle/>
        <a:p>
          <a:r>
            <a:rPr lang="en-US"/>
            <a:t>It is worth for further researches because of its advantages over competitors.</a:t>
          </a:r>
        </a:p>
      </dgm:t>
    </dgm:pt>
    <dgm:pt modelId="{4A045704-D653-41AA-B13F-88CEEFAD46F0}" type="parTrans" cxnId="{5C9D5DEC-6304-485D-A4D2-7D24782CB40D}">
      <dgm:prSet/>
      <dgm:spPr/>
      <dgm:t>
        <a:bodyPr/>
        <a:lstStyle/>
        <a:p>
          <a:endParaRPr lang="en-US"/>
        </a:p>
      </dgm:t>
    </dgm:pt>
    <dgm:pt modelId="{68B987FD-3271-4D21-AD72-3F75E43AC683}" type="sibTrans" cxnId="{5C9D5DEC-6304-485D-A4D2-7D24782CB40D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D256BE8D-8538-4F7C-96B7-6450F19F8640}" type="pres">
      <dgm:prSet presAssocID="{44F0AD16-9F38-495D-800A-B7E418D5B43E}" presName="Name0" presStyleCnt="0">
        <dgm:presLayoutVars>
          <dgm:animLvl val="lvl"/>
          <dgm:resizeHandles val="exact"/>
        </dgm:presLayoutVars>
      </dgm:prSet>
      <dgm:spPr/>
    </dgm:pt>
    <dgm:pt modelId="{4AE160DE-9C76-462D-BD0C-9D251EA515E1}" type="pres">
      <dgm:prSet presAssocID="{2F4649C9-7FEC-45B3-89E2-F9592036910B}" presName="compositeNode" presStyleCnt="0">
        <dgm:presLayoutVars>
          <dgm:bulletEnabled val="1"/>
        </dgm:presLayoutVars>
      </dgm:prSet>
      <dgm:spPr/>
    </dgm:pt>
    <dgm:pt modelId="{5E61C30A-C3BC-4030-94C5-7E4CD8EFDAC6}" type="pres">
      <dgm:prSet presAssocID="{2F4649C9-7FEC-45B3-89E2-F9592036910B}" presName="bgRect" presStyleLbl="alignNode1" presStyleIdx="0" presStyleCnt="3"/>
      <dgm:spPr/>
    </dgm:pt>
    <dgm:pt modelId="{4A5F8B92-B09D-4553-89E8-908A2D850E98}" type="pres">
      <dgm:prSet presAssocID="{A40CACFE-AC81-482A-BECB-3A4D5F3DE103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313759FC-4747-4F74-9E1C-06F4FEF0B878}" type="pres">
      <dgm:prSet presAssocID="{2F4649C9-7FEC-45B3-89E2-F9592036910B}" presName="nodeRect" presStyleLbl="alignNode1" presStyleIdx="0" presStyleCnt="3">
        <dgm:presLayoutVars>
          <dgm:bulletEnabled val="1"/>
        </dgm:presLayoutVars>
      </dgm:prSet>
      <dgm:spPr/>
    </dgm:pt>
    <dgm:pt modelId="{1F3F448E-D58A-498D-8082-407E74B82FBD}" type="pres">
      <dgm:prSet presAssocID="{A40CACFE-AC81-482A-BECB-3A4D5F3DE103}" presName="sibTrans" presStyleCnt="0"/>
      <dgm:spPr/>
    </dgm:pt>
    <dgm:pt modelId="{86FD639A-D218-414C-BA2A-BFD2C6353541}" type="pres">
      <dgm:prSet presAssocID="{CDF74493-88E1-4429-9FC3-3023656E81F6}" presName="compositeNode" presStyleCnt="0">
        <dgm:presLayoutVars>
          <dgm:bulletEnabled val="1"/>
        </dgm:presLayoutVars>
      </dgm:prSet>
      <dgm:spPr/>
    </dgm:pt>
    <dgm:pt modelId="{0348D9D4-243F-4651-A6DF-8F56A7EFC2DC}" type="pres">
      <dgm:prSet presAssocID="{CDF74493-88E1-4429-9FC3-3023656E81F6}" presName="bgRect" presStyleLbl="alignNode1" presStyleIdx="1" presStyleCnt="3"/>
      <dgm:spPr/>
    </dgm:pt>
    <dgm:pt modelId="{49B37982-5149-4136-ADFD-4B6BFF59A4DD}" type="pres">
      <dgm:prSet presAssocID="{0D0302CC-6601-40E7-8CE7-0EE839E01149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F8A206E2-4C13-4557-9726-2EB504E04FEC}" type="pres">
      <dgm:prSet presAssocID="{CDF74493-88E1-4429-9FC3-3023656E81F6}" presName="nodeRect" presStyleLbl="alignNode1" presStyleIdx="1" presStyleCnt="3">
        <dgm:presLayoutVars>
          <dgm:bulletEnabled val="1"/>
        </dgm:presLayoutVars>
      </dgm:prSet>
      <dgm:spPr/>
    </dgm:pt>
    <dgm:pt modelId="{F6BF1720-D849-4C43-A065-2D2F1E845844}" type="pres">
      <dgm:prSet presAssocID="{0D0302CC-6601-40E7-8CE7-0EE839E01149}" presName="sibTrans" presStyleCnt="0"/>
      <dgm:spPr/>
    </dgm:pt>
    <dgm:pt modelId="{1D96A981-2675-40A9-93DD-8EA52083F50B}" type="pres">
      <dgm:prSet presAssocID="{55DA2121-1F3E-4AA7-AC7D-87514894987D}" presName="compositeNode" presStyleCnt="0">
        <dgm:presLayoutVars>
          <dgm:bulletEnabled val="1"/>
        </dgm:presLayoutVars>
      </dgm:prSet>
      <dgm:spPr/>
    </dgm:pt>
    <dgm:pt modelId="{723871C5-4F1A-46DD-B282-283B6EDBE845}" type="pres">
      <dgm:prSet presAssocID="{55DA2121-1F3E-4AA7-AC7D-87514894987D}" presName="bgRect" presStyleLbl="alignNode1" presStyleIdx="2" presStyleCnt="3"/>
      <dgm:spPr/>
    </dgm:pt>
    <dgm:pt modelId="{F2BAFBAA-7F93-427A-A409-F9AD1A00BEA5}" type="pres">
      <dgm:prSet presAssocID="{68B987FD-3271-4D21-AD72-3F75E43AC683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880A59D5-B691-4660-BAAE-C533460D95B7}" type="pres">
      <dgm:prSet presAssocID="{55DA2121-1F3E-4AA7-AC7D-87514894987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0264F707-9383-4D4E-9D97-DC43FD2C614D}" type="presOf" srcId="{CDF74493-88E1-4429-9FC3-3023656E81F6}" destId="{F8A206E2-4C13-4557-9726-2EB504E04FEC}" srcOrd="1" destOrd="0" presId="urn:microsoft.com/office/officeart/2016/7/layout/LinearBlockProcessNumbered"/>
    <dgm:cxn modelId="{C44C450D-36FD-458D-AD3C-6CF25359A677}" type="presOf" srcId="{55DA2121-1F3E-4AA7-AC7D-87514894987D}" destId="{723871C5-4F1A-46DD-B282-283B6EDBE845}" srcOrd="0" destOrd="0" presId="urn:microsoft.com/office/officeart/2016/7/layout/LinearBlockProcessNumbered"/>
    <dgm:cxn modelId="{472C1A1D-450E-4EF1-8CD3-0A8B54A331A1}" type="presOf" srcId="{68B987FD-3271-4D21-AD72-3F75E43AC683}" destId="{F2BAFBAA-7F93-427A-A409-F9AD1A00BEA5}" srcOrd="0" destOrd="0" presId="urn:microsoft.com/office/officeart/2016/7/layout/LinearBlockProcessNumbered"/>
    <dgm:cxn modelId="{E7C96225-C9F4-4BE2-991C-9D965BAAFDE0}" type="presOf" srcId="{0D0302CC-6601-40E7-8CE7-0EE839E01149}" destId="{49B37982-5149-4136-ADFD-4B6BFF59A4DD}" srcOrd="0" destOrd="0" presId="urn:microsoft.com/office/officeart/2016/7/layout/LinearBlockProcessNumbered"/>
    <dgm:cxn modelId="{DD31152C-F524-4BC5-B8B4-BB2B02785446}" type="presOf" srcId="{44F0AD16-9F38-495D-800A-B7E418D5B43E}" destId="{D256BE8D-8538-4F7C-96B7-6450F19F8640}" srcOrd="0" destOrd="0" presId="urn:microsoft.com/office/officeart/2016/7/layout/LinearBlockProcessNumbered"/>
    <dgm:cxn modelId="{59C44A2F-50EA-43F7-AE7C-57023193FC4B}" srcId="{44F0AD16-9F38-495D-800A-B7E418D5B43E}" destId="{2F4649C9-7FEC-45B3-89E2-F9592036910B}" srcOrd="0" destOrd="0" parTransId="{77F73B6C-7403-4207-BAA3-72BB47FA2891}" sibTransId="{A40CACFE-AC81-482A-BECB-3A4D5F3DE103}"/>
    <dgm:cxn modelId="{FF23C950-1201-45E6-9D2C-48D4B2F27059}" type="presOf" srcId="{2F4649C9-7FEC-45B3-89E2-F9592036910B}" destId="{313759FC-4747-4F74-9E1C-06F4FEF0B878}" srcOrd="1" destOrd="0" presId="urn:microsoft.com/office/officeart/2016/7/layout/LinearBlockProcessNumbered"/>
    <dgm:cxn modelId="{549B9684-FAAA-445A-B0C1-16E9A913391E}" type="presOf" srcId="{A40CACFE-AC81-482A-BECB-3A4D5F3DE103}" destId="{4A5F8B92-B09D-4553-89E8-908A2D850E98}" srcOrd="0" destOrd="0" presId="urn:microsoft.com/office/officeart/2016/7/layout/LinearBlockProcessNumbered"/>
    <dgm:cxn modelId="{B1888EAE-2CCE-4E72-ACC1-44D11BE8729D}" type="presOf" srcId="{55DA2121-1F3E-4AA7-AC7D-87514894987D}" destId="{880A59D5-B691-4660-BAAE-C533460D95B7}" srcOrd="1" destOrd="0" presId="urn:microsoft.com/office/officeart/2016/7/layout/LinearBlockProcessNumbered"/>
    <dgm:cxn modelId="{A1E81CBD-AC48-4A2C-914C-879D9ED06495}" type="presOf" srcId="{2F4649C9-7FEC-45B3-89E2-F9592036910B}" destId="{5E61C30A-C3BC-4030-94C5-7E4CD8EFDAC6}" srcOrd="0" destOrd="0" presId="urn:microsoft.com/office/officeart/2016/7/layout/LinearBlockProcessNumbered"/>
    <dgm:cxn modelId="{1AF379C9-D455-4A28-91EE-2FDC9A7D8606}" type="presOf" srcId="{CDF74493-88E1-4429-9FC3-3023656E81F6}" destId="{0348D9D4-243F-4651-A6DF-8F56A7EFC2DC}" srcOrd="0" destOrd="0" presId="urn:microsoft.com/office/officeart/2016/7/layout/LinearBlockProcessNumbered"/>
    <dgm:cxn modelId="{18C28CE6-BFC4-447F-BC64-BC62411A40C2}" srcId="{44F0AD16-9F38-495D-800A-B7E418D5B43E}" destId="{CDF74493-88E1-4429-9FC3-3023656E81F6}" srcOrd="1" destOrd="0" parTransId="{2E5475B5-63F9-4656-9E27-64A6F2BC60DF}" sibTransId="{0D0302CC-6601-40E7-8CE7-0EE839E01149}"/>
    <dgm:cxn modelId="{5C9D5DEC-6304-485D-A4D2-7D24782CB40D}" srcId="{44F0AD16-9F38-495D-800A-B7E418D5B43E}" destId="{55DA2121-1F3E-4AA7-AC7D-87514894987D}" srcOrd="2" destOrd="0" parTransId="{4A045704-D653-41AA-B13F-88CEEFAD46F0}" sibTransId="{68B987FD-3271-4D21-AD72-3F75E43AC683}"/>
    <dgm:cxn modelId="{606E4058-FCDA-461E-A855-2293CBBA9180}" type="presParOf" srcId="{D256BE8D-8538-4F7C-96B7-6450F19F8640}" destId="{4AE160DE-9C76-462D-BD0C-9D251EA515E1}" srcOrd="0" destOrd="0" presId="urn:microsoft.com/office/officeart/2016/7/layout/LinearBlockProcessNumbered"/>
    <dgm:cxn modelId="{301D14A3-6D1E-4BB1-B982-F570160D4C8E}" type="presParOf" srcId="{4AE160DE-9C76-462D-BD0C-9D251EA515E1}" destId="{5E61C30A-C3BC-4030-94C5-7E4CD8EFDAC6}" srcOrd="0" destOrd="0" presId="urn:microsoft.com/office/officeart/2016/7/layout/LinearBlockProcessNumbered"/>
    <dgm:cxn modelId="{CA2B0AA4-CC5D-4913-A388-0EC69D06BE58}" type="presParOf" srcId="{4AE160DE-9C76-462D-BD0C-9D251EA515E1}" destId="{4A5F8B92-B09D-4553-89E8-908A2D850E98}" srcOrd="1" destOrd="0" presId="urn:microsoft.com/office/officeart/2016/7/layout/LinearBlockProcessNumbered"/>
    <dgm:cxn modelId="{03726DD9-48D2-479A-8159-F6A47FE04F49}" type="presParOf" srcId="{4AE160DE-9C76-462D-BD0C-9D251EA515E1}" destId="{313759FC-4747-4F74-9E1C-06F4FEF0B878}" srcOrd="2" destOrd="0" presId="urn:microsoft.com/office/officeart/2016/7/layout/LinearBlockProcessNumbered"/>
    <dgm:cxn modelId="{377E53BF-DD93-4533-BD58-A73E54D60281}" type="presParOf" srcId="{D256BE8D-8538-4F7C-96B7-6450F19F8640}" destId="{1F3F448E-D58A-498D-8082-407E74B82FBD}" srcOrd="1" destOrd="0" presId="urn:microsoft.com/office/officeart/2016/7/layout/LinearBlockProcessNumbered"/>
    <dgm:cxn modelId="{15C20038-9B32-42D5-A2B7-90B959139D15}" type="presParOf" srcId="{D256BE8D-8538-4F7C-96B7-6450F19F8640}" destId="{86FD639A-D218-414C-BA2A-BFD2C6353541}" srcOrd="2" destOrd="0" presId="urn:microsoft.com/office/officeart/2016/7/layout/LinearBlockProcessNumbered"/>
    <dgm:cxn modelId="{A5CA7F7E-BD50-47FA-8402-BE4E902F0647}" type="presParOf" srcId="{86FD639A-D218-414C-BA2A-BFD2C6353541}" destId="{0348D9D4-243F-4651-A6DF-8F56A7EFC2DC}" srcOrd="0" destOrd="0" presId="urn:microsoft.com/office/officeart/2016/7/layout/LinearBlockProcessNumbered"/>
    <dgm:cxn modelId="{95851302-0D88-4C43-AAAD-ADF1F265806A}" type="presParOf" srcId="{86FD639A-D218-414C-BA2A-BFD2C6353541}" destId="{49B37982-5149-4136-ADFD-4B6BFF59A4DD}" srcOrd="1" destOrd="0" presId="urn:microsoft.com/office/officeart/2016/7/layout/LinearBlockProcessNumbered"/>
    <dgm:cxn modelId="{B067BBD9-3943-4045-8C23-9B353F910D2E}" type="presParOf" srcId="{86FD639A-D218-414C-BA2A-BFD2C6353541}" destId="{F8A206E2-4C13-4557-9726-2EB504E04FEC}" srcOrd="2" destOrd="0" presId="urn:microsoft.com/office/officeart/2016/7/layout/LinearBlockProcessNumbered"/>
    <dgm:cxn modelId="{514FE796-2298-48D0-B9A1-EE91A0C3D89E}" type="presParOf" srcId="{D256BE8D-8538-4F7C-96B7-6450F19F8640}" destId="{F6BF1720-D849-4C43-A065-2D2F1E845844}" srcOrd="3" destOrd="0" presId="urn:microsoft.com/office/officeart/2016/7/layout/LinearBlockProcessNumbered"/>
    <dgm:cxn modelId="{10807641-63D6-4D16-B7E9-AAF7B559D813}" type="presParOf" srcId="{D256BE8D-8538-4F7C-96B7-6450F19F8640}" destId="{1D96A981-2675-40A9-93DD-8EA52083F50B}" srcOrd="4" destOrd="0" presId="urn:microsoft.com/office/officeart/2016/7/layout/LinearBlockProcessNumbered"/>
    <dgm:cxn modelId="{0B4DB024-EA3F-45BE-8A75-16BAE3D424E5}" type="presParOf" srcId="{1D96A981-2675-40A9-93DD-8EA52083F50B}" destId="{723871C5-4F1A-46DD-B282-283B6EDBE845}" srcOrd="0" destOrd="0" presId="urn:microsoft.com/office/officeart/2016/7/layout/LinearBlockProcessNumbered"/>
    <dgm:cxn modelId="{DB57C2C4-2005-43A9-8CBC-164A703E5435}" type="presParOf" srcId="{1D96A981-2675-40A9-93DD-8EA52083F50B}" destId="{F2BAFBAA-7F93-427A-A409-F9AD1A00BEA5}" srcOrd="1" destOrd="0" presId="urn:microsoft.com/office/officeart/2016/7/layout/LinearBlockProcessNumbered"/>
    <dgm:cxn modelId="{E4AC4170-C3C5-4028-B020-28AD2DDC3076}" type="presParOf" srcId="{1D96A981-2675-40A9-93DD-8EA52083F50B}" destId="{880A59D5-B691-4660-BAAE-C533460D95B7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1AB7C5-42F0-4638-AB3D-1EF1C40473D6}">
      <dsp:nvSpPr>
        <dsp:cNvPr id="0" name=""/>
        <dsp:cNvSpPr/>
      </dsp:nvSpPr>
      <dsp:spPr>
        <a:xfrm>
          <a:off x="0" y="1320"/>
          <a:ext cx="10515600" cy="5625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D9A529-420B-42C5-93AC-B55CAC93D8D6}">
      <dsp:nvSpPr>
        <dsp:cNvPr id="0" name=""/>
        <dsp:cNvSpPr/>
      </dsp:nvSpPr>
      <dsp:spPr>
        <a:xfrm>
          <a:off x="170164" y="127889"/>
          <a:ext cx="309390" cy="3093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2DC153-DC3B-4406-A6D8-D5D7868912EA}">
      <dsp:nvSpPr>
        <dsp:cNvPr id="0" name=""/>
        <dsp:cNvSpPr/>
      </dsp:nvSpPr>
      <dsp:spPr>
        <a:xfrm>
          <a:off x="649720" y="1320"/>
          <a:ext cx="9865879" cy="562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534" tIns="59534" rIns="59534" bIns="59534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Artificial Intelligence is major factor in Computer Vision</a:t>
          </a:r>
        </a:p>
      </dsp:txBody>
      <dsp:txXfrm>
        <a:off x="649720" y="1320"/>
        <a:ext cx="9865879" cy="562528"/>
      </dsp:txXfrm>
    </dsp:sp>
    <dsp:sp modelId="{ED6E8772-D714-4C1B-A8C4-D045CFBBDAE2}">
      <dsp:nvSpPr>
        <dsp:cNvPr id="0" name=""/>
        <dsp:cNvSpPr/>
      </dsp:nvSpPr>
      <dsp:spPr>
        <a:xfrm>
          <a:off x="0" y="704481"/>
          <a:ext cx="10515600" cy="5625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433FC5-5EC7-432B-ADF9-649DD07DB3B8}">
      <dsp:nvSpPr>
        <dsp:cNvPr id="0" name=""/>
        <dsp:cNvSpPr/>
      </dsp:nvSpPr>
      <dsp:spPr>
        <a:xfrm>
          <a:off x="170164" y="831050"/>
          <a:ext cx="309390" cy="3093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0912CD-4DBB-4DEF-8C5E-2C3E8B38A373}">
      <dsp:nvSpPr>
        <dsp:cNvPr id="0" name=""/>
        <dsp:cNvSpPr/>
      </dsp:nvSpPr>
      <dsp:spPr>
        <a:xfrm>
          <a:off x="649720" y="704481"/>
          <a:ext cx="9865879" cy="562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534" tIns="59534" rIns="59534" bIns="59534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Interpretation of real world to computers</a:t>
          </a:r>
        </a:p>
      </dsp:txBody>
      <dsp:txXfrm>
        <a:off x="649720" y="704481"/>
        <a:ext cx="9865879" cy="562528"/>
      </dsp:txXfrm>
    </dsp:sp>
    <dsp:sp modelId="{F6EC36F5-0B0F-4742-9C9B-425633FD61AE}">
      <dsp:nvSpPr>
        <dsp:cNvPr id="0" name=""/>
        <dsp:cNvSpPr/>
      </dsp:nvSpPr>
      <dsp:spPr>
        <a:xfrm>
          <a:off x="0" y="1407642"/>
          <a:ext cx="10515600" cy="5625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1B04AE-854F-4D65-9AEC-02D9F66EFB9F}">
      <dsp:nvSpPr>
        <dsp:cNvPr id="0" name=""/>
        <dsp:cNvSpPr/>
      </dsp:nvSpPr>
      <dsp:spPr>
        <a:xfrm>
          <a:off x="170164" y="1534211"/>
          <a:ext cx="309390" cy="30939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4CE256-9A41-493E-B480-2E25785D5C71}">
      <dsp:nvSpPr>
        <dsp:cNvPr id="0" name=""/>
        <dsp:cNvSpPr/>
      </dsp:nvSpPr>
      <dsp:spPr>
        <a:xfrm>
          <a:off x="649720" y="1407642"/>
          <a:ext cx="9865879" cy="562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534" tIns="59534" rIns="59534" bIns="59534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Far better than traditional methods with deep learning</a:t>
          </a:r>
        </a:p>
      </dsp:txBody>
      <dsp:txXfrm>
        <a:off x="649720" y="1407642"/>
        <a:ext cx="9865879" cy="562528"/>
      </dsp:txXfrm>
    </dsp:sp>
    <dsp:sp modelId="{78BBEF17-733B-4A2E-B111-0341CD5C4E8D}">
      <dsp:nvSpPr>
        <dsp:cNvPr id="0" name=""/>
        <dsp:cNvSpPr/>
      </dsp:nvSpPr>
      <dsp:spPr>
        <a:xfrm>
          <a:off x="0" y="2110803"/>
          <a:ext cx="10515600" cy="5625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3E0EB-050C-4260-8CD7-6AB864FC5C83}">
      <dsp:nvSpPr>
        <dsp:cNvPr id="0" name=""/>
        <dsp:cNvSpPr/>
      </dsp:nvSpPr>
      <dsp:spPr>
        <a:xfrm>
          <a:off x="170164" y="2237372"/>
          <a:ext cx="309390" cy="30939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58D935-D01D-4FB3-86D3-1618013BDC30}">
      <dsp:nvSpPr>
        <dsp:cNvPr id="0" name=""/>
        <dsp:cNvSpPr/>
      </dsp:nvSpPr>
      <dsp:spPr>
        <a:xfrm>
          <a:off x="649720" y="2110803"/>
          <a:ext cx="9865879" cy="562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534" tIns="59534" rIns="59534" bIns="59534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Detect and  classify vehicles &amp; pedestrian</a:t>
          </a:r>
        </a:p>
      </dsp:txBody>
      <dsp:txXfrm>
        <a:off x="649720" y="2110803"/>
        <a:ext cx="9865879" cy="562528"/>
      </dsp:txXfrm>
    </dsp:sp>
    <dsp:sp modelId="{C0539340-4B65-4659-9976-E79D78E7C7EA}">
      <dsp:nvSpPr>
        <dsp:cNvPr id="0" name=""/>
        <dsp:cNvSpPr/>
      </dsp:nvSpPr>
      <dsp:spPr>
        <a:xfrm>
          <a:off x="0" y="2813964"/>
          <a:ext cx="10515600" cy="5625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475CD4-8980-4B3F-9685-1AE8A4567F29}">
      <dsp:nvSpPr>
        <dsp:cNvPr id="0" name=""/>
        <dsp:cNvSpPr/>
      </dsp:nvSpPr>
      <dsp:spPr>
        <a:xfrm>
          <a:off x="170164" y="2940533"/>
          <a:ext cx="309390" cy="30939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240E5D-72D2-42D9-A911-80BD01EB3225}">
      <dsp:nvSpPr>
        <dsp:cNvPr id="0" name=""/>
        <dsp:cNvSpPr/>
      </dsp:nvSpPr>
      <dsp:spPr>
        <a:xfrm>
          <a:off x="649720" y="2813964"/>
          <a:ext cx="9865879" cy="562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534" tIns="59534" rIns="59534" bIns="59534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Can greatly assist self-driving cars</a:t>
          </a:r>
        </a:p>
      </dsp:txBody>
      <dsp:txXfrm>
        <a:off x="649720" y="2813964"/>
        <a:ext cx="9865879" cy="562528"/>
      </dsp:txXfrm>
    </dsp:sp>
    <dsp:sp modelId="{19F8A644-F071-469E-A1B2-C8F8DBCA10F9}">
      <dsp:nvSpPr>
        <dsp:cNvPr id="0" name=""/>
        <dsp:cNvSpPr/>
      </dsp:nvSpPr>
      <dsp:spPr>
        <a:xfrm>
          <a:off x="0" y="3517125"/>
          <a:ext cx="10515600" cy="56252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63E4FC-6E47-4C91-8EA6-0012D5FA683B}">
      <dsp:nvSpPr>
        <dsp:cNvPr id="0" name=""/>
        <dsp:cNvSpPr/>
      </dsp:nvSpPr>
      <dsp:spPr>
        <a:xfrm>
          <a:off x="170164" y="3643694"/>
          <a:ext cx="309390" cy="30939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EF15C8-38F7-40E0-B8AF-0207DFF0AB80}">
      <dsp:nvSpPr>
        <dsp:cNvPr id="0" name=""/>
        <dsp:cNvSpPr/>
      </dsp:nvSpPr>
      <dsp:spPr>
        <a:xfrm>
          <a:off x="649720" y="3517125"/>
          <a:ext cx="9865879" cy="562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534" tIns="59534" rIns="59534" bIns="59534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If adequate hardware, it’ll able to apply in real-time applications</a:t>
          </a:r>
        </a:p>
      </dsp:txBody>
      <dsp:txXfrm>
        <a:off x="649720" y="3517125"/>
        <a:ext cx="9865879" cy="5625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6D71A-5BE5-46E7-A4E7-F29C11509B36}">
      <dsp:nvSpPr>
        <dsp:cNvPr id="0" name=""/>
        <dsp:cNvSpPr/>
      </dsp:nvSpPr>
      <dsp:spPr>
        <a:xfrm>
          <a:off x="212335" y="469890"/>
          <a:ext cx="1335915" cy="133591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BD81E8-3A15-4CAA-AF21-50B372E30BF1}">
      <dsp:nvSpPr>
        <dsp:cNvPr id="0" name=""/>
        <dsp:cNvSpPr/>
      </dsp:nvSpPr>
      <dsp:spPr>
        <a:xfrm>
          <a:off x="492877" y="750432"/>
          <a:ext cx="774830" cy="7748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B4F92F-D691-4A86-AFA0-A2DF7DEDFE8D}">
      <dsp:nvSpPr>
        <dsp:cNvPr id="0" name=""/>
        <dsp:cNvSpPr/>
      </dsp:nvSpPr>
      <dsp:spPr>
        <a:xfrm>
          <a:off x="1834517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Loss = positive + hard negative</a:t>
          </a:r>
        </a:p>
      </dsp:txBody>
      <dsp:txXfrm>
        <a:off x="1834517" y="469890"/>
        <a:ext cx="3148942" cy="1335915"/>
      </dsp:txXfrm>
    </dsp:sp>
    <dsp:sp modelId="{C06253B5-980A-48A2-8E46-71EF9FED577E}">
      <dsp:nvSpPr>
        <dsp:cNvPr id="0" name=""/>
        <dsp:cNvSpPr/>
      </dsp:nvSpPr>
      <dsp:spPr>
        <a:xfrm>
          <a:off x="5532139" y="469890"/>
          <a:ext cx="1335915" cy="1335915"/>
        </a:xfrm>
        <a:prstGeom prst="ellips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73320B-FEE0-4511-906B-FB86DB51AB32}">
      <dsp:nvSpPr>
        <dsp:cNvPr id="0" name=""/>
        <dsp:cNvSpPr/>
      </dsp:nvSpPr>
      <dsp:spPr>
        <a:xfrm>
          <a:off x="5812681" y="750432"/>
          <a:ext cx="774830" cy="7748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434CD9-F736-4C43-89F9-830979072421}">
      <dsp:nvSpPr>
        <dsp:cNvPr id="0" name=""/>
        <dsp:cNvSpPr/>
      </dsp:nvSpPr>
      <dsp:spPr>
        <a:xfrm>
          <a:off x="7154322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Loss function = cross entropy loss</a:t>
          </a:r>
        </a:p>
      </dsp:txBody>
      <dsp:txXfrm>
        <a:off x="7154322" y="469890"/>
        <a:ext cx="3148942" cy="1335915"/>
      </dsp:txXfrm>
    </dsp:sp>
    <dsp:sp modelId="{8B7377DE-C241-406D-B96B-880E159E719E}">
      <dsp:nvSpPr>
        <dsp:cNvPr id="0" name=""/>
        <dsp:cNvSpPr/>
      </dsp:nvSpPr>
      <dsp:spPr>
        <a:xfrm>
          <a:off x="212335" y="2545532"/>
          <a:ext cx="1335915" cy="1335915"/>
        </a:xfrm>
        <a:prstGeom prst="ellips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6FA885-EA73-44E3-877E-473043961E34}">
      <dsp:nvSpPr>
        <dsp:cNvPr id="0" name=""/>
        <dsp:cNvSpPr/>
      </dsp:nvSpPr>
      <dsp:spPr>
        <a:xfrm>
          <a:off x="492877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29FCEE-B9F0-4719-880A-AB755D49D247}">
      <dsp:nvSpPr>
        <dsp:cNvPr id="0" name=""/>
        <dsp:cNvSpPr/>
      </dsp:nvSpPr>
      <dsp:spPr>
        <a:xfrm>
          <a:off x="1834517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number of hard negative = 3 * number of positive</a:t>
          </a:r>
        </a:p>
      </dsp:txBody>
      <dsp:txXfrm>
        <a:off x="1834517" y="2545532"/>
        <a:ext cx="3148942" cy="1335915"/>
      </dsp:txXfrm>
    </dsp:sp>
    <dsp:sp modelId="{360EA684-38C7-4996-A761-9A66A28F5EE0}">
      <dsp:nvSpPr>
        <dsp:cNvPr id="0" name=""/>
        <dsp:cNvSpPr/>
      </dsp:nvSpPr>
      <dsp:spPr>
        <a:xfrm>
          <a:off x="5532139" y="2545532"/>
          <a:ext cx="1335915" cy="1335915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ECBADF-C039-4B74-9FCC-C1F0AA8E7533}">
      <dsp:nvSpPr>
        <dsp:cNvPr id="0" name=""/>
        <dsp:cNvSpPr/>
      </dsp:nvSpPr>
      <dsp:spPr>
        <a:xfrm>
          <a:off x="5812681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F27776-BB29-4D59-B9D9-B4087046CB88}">
      <dsp:nvSpPr>
        <dsp:cNvPr id="0" name=""/>
        <dsp:cNvSpPr/>
      </dsp:nvSpPr>
      <dsp:spPr>
        <a:xfrm>
          <a:off x="7154322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Hard negative = most negative priors in each image ( Hard Negative Mining )  </a:t>
          </a:r>
        </a:p>
      </dsp:txBody>
      <dsp:txXfrm>
        <a:off x="7154322" y="2545532"/>
        <a:ext cx="3148942" cy="13359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61C30A-C3BC-4030-94C5-7E4CD8EFDAC6}">
      <dsp:nvSpPr>
        <dsp:cNvPr id="0" name=""/>
        <dsp:cNvSpPr/>
      </dsp:nvSpPr>
      <dsp:spPr>
        <a:xfrm>
          <a:off x="790" y="0"/>
          <a:ext cx="3201828" cy="313136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270" tIns="0" rIns="31627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SSD is the efficient object detection method.</a:t>
          </a:r>
        </a:p>
      </dsp:txBody>
      <dsp:txXfrm>
        <a:off x="790" y="1252545"/>
        <a:ext cx="3201828" cy="1878818"/>
      </dsp:txXfrm>
    </dsp:sp>
    <dsp:sp modelId="{4A5F8B92-B09D-4553-89E8-908A2D850E98}">
      <dsp:nvSpPr>
        <dsp:cNvPr id="0" name=""/>
        <dsp:cNvSpPr/>
      </dsp:nvSpPr>
      <dsp:spPr>
        <a:xfrm>
          <a:off x="790" y="0"/>
          <a:ext cx="3201828" cy="1252545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270" tIns="165100" rIns="31627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90" y="0"/>
        <a:ext cx="3201828" cy="1252545"/>
      </dsp:txXfrm>
    </dsp:sp>
    <dsp:sp modelId="{0348D9D4-243F-4651-A6DF-8F56A7EFC2DC}">
      <dsp:nvSpPr>
        <dsp:cNvPr id="0" name=""/>
        <dsp:cNvSpPr/>
      </dsp:nvSpPr>
      <dsp:spPr>
        <a:xfrm>
          <a:off x="3458765" y="0"/>
          <a:ext cx="3201828" cy="313136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270" tIns="0" rIns="31627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The system can be utilized in various computer vision projects.</a:t>
          </a:r>
        </a:p>
      </dsp:txBody>
      <dsp:txXfrm>
        <a:off x="3458765" y="1252545"/>
        <a:ext cx="3201828" cy="1878818"/>
      </dsp:txXfrm>
    </dsp:sp>
    <dsp:sp modelId="{49B37982-5149-4136-ADFD-4B6BFF59A4DD}">
      <dsp:nvSpPr>
        <dsp:cNvPr id="0" name=""/>
        <dsp:cNvSpPr/>
      </dsp:nvSpPr>
      <dsp:spPr>
        <a:xfrm>
          <a:off x="3458765" y="0"/>
          <a:ext cx="3201828" cy="1252545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270" tIns="165100" rIns="31627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458765" y="0"/>
        <a:ext cx="3201828" cy="1252545"/>
      </dsp:txXfrm>
    </dsp:sp>
    <dsp:sp modelId="{723871C5-4F1A-46DD-B282-283B6EDBE845}">
      <dsp:nvSpPr>
        <dsp:cNvPr id="0" name=""/>
        <dsp:cNvSpPr/>
      </dsp:nvSpPr>
      <dsp:spPr>
        <a:xfrm>
          <a:off x="6916740" y="0"/>
          <a:ext cx="3201828" cy="313136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270" tIns="0" rIns="31627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It is worth for further researches because of its advantages over competitors.</a:t>
          </a:r>
        </a:p>
      </dsp:txBody>
      <dsp:txXfrm>
        <a:off x="6916740" y="1252545"/>
        <a:ext cx="3201828" cy="1878818"/>
      </dsp:txXfrm>
    </dsp:sp>
    <dsp:sp modelId="{F2BAFBAA-7F93-427A-A409-F9AD1A00BEA5}">
      <dsp:nvSpPr>
        <dsp:cNvPr id="0" name=""/>
        <dsp:cNvSpPr/>
      </dsp:nvSpPr>
      <dsp:spPr>
        <a:xfrm>
          <a:off x="6916740" y="0"/>
          <a:ext cx="3201828" cy="1252545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6270" tIns="165100" rIns="31627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916740" y="0"/>
        <a:ext cx="3201828" cy="12525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jpeg>
</file>

<file path=ppt/media/image48.png>
</file>

<file path=ppt/media/image49.png>
</file>

<file path=ppt/media/image5.png>
</file>

<file path=ppt/media/image50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8CC339-8089-4E94-8B65-BDCBDFE350D7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0FEB64-D345-48DF-B6F1-54F83E047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15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0FEB64-D345-48DF-B6F1-54F83E0476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477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50FEB64-D345-48DF-B6F1-54F83E0476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1944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most negative mean greatest loss that got from cross entropy loss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0FEB64-D345-48DF-B6F1-54F83E0476D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561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Precision and Recall Example ( picking red ball form red , green , blue balls 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0FEB64-D345-48DF-B6F1-54F83E0476D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55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D0270-2479-4144-885F-7B8429CF65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29DEFB-A664-46A0-9E46-DD53024D09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9C56B-C199-4072-A1E8-16FD35FFA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41AF7-2AF5-48AC-89C4-8495E62121CE}" type="datetime1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720CB-2EDD-4216-B835-98F548E93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5A5E0-668E-4497-9770-CB5C3B66F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580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E0D35-B6A2-49D1-9C42-27414920D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F6F51-08AE-4DBD-9571-86E1AD3BC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28816-1469-4DCE-9BCB-A897468CE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82C98-AA46-444F-A316-A64FE9CE7410}" type="datetime1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40CDD-A47B-4FEC-B0B8-87E66EE1F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0219E-5AFE-4E81-8F99-F61662A44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27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B01ED5-0B81-4D9E-93FD-35E91EA865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4725CD-A4FA-4528-B518-679F3B7656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30193-73B0-45B1-8B05-C9A89C78B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8E961-9E77-4E4A-B074-86F87AB6AB80}" type="datetime1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42137-683D-4377-9C91-99096FFCF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D891E-9F5E-40F0-AB4C-ECCF57046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785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914F0-14D5-426E-9EA0-48618C770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1721A-9F67-4E26-8C7C-76C5E1283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195B9-D0C5-452B-A0B2-1BCF90639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1345-EC0C-4072-89FB-F69B1820D008}" type="datetime1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DDCA7-8C6D-43F6-A974-FCC1A873F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28188-43AA-4888-9DC9-11DA3DC5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10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28563-402C-40DA-B1D1-7F75CA8C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30EF2-18E1-4CD6-84F4-1DC95EE03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E0668-4D94-4F24-A435-656A6517A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33DBB-6610-4CCF-97B6-359AFFD2993F}" type="datetime1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F296F-A094-4686-816B-852F6B822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DF47F-A782-4F85-81D5-97CA1C962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513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BA931-5CDA-48D8-843E-B8329170A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3BF70-2733-4ABB-9185-C0B37C45BE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8E0127-C20F-49A0-A3F8-41520CB3C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3CD719-A416-4866-8060-07268B72C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B027E-FC84-44A8-9E8C-277995533E17}" type="datetime1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704F2-A956-4667-9D42-F5ED40334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93C08-ABC2-4303-ADC7-4ECC68368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448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21C55-FB7E-49C9-BC27-F455C28DD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74C88-FA75-45D9-BEBB-3AAE7B913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851672-0FB7-4CC7-BE62-F9A4F71B0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D246C4-286B-48B0-9EBA-31E77DA81B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E30073-FD7E-49F0-9FF0-13483FCD73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7C218A-697C-4B78-AB0F-15AA12D43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8E71B-DDC4-45F1-9A05-623161BED30D}" type="datetime1">
              <a:rPr lang="en-US" smtClean="0"/>
              <a:t>3/5/2020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5A6A58-49E8-4D9F-A0F6-F79211DB3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2DA0F9-C95C-4983-A486-80EC7641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67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2C585-B25D-4876-91A1-3CA57D211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BC6B98-6525-4EDD-89ED-4B254FA38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142C8-9101-4B1C-868C-82F1C13BB78E}" type="datetime1">
              <a:rPr lang="en-US" smtClean="0"/>
              <a:t>3/5/2020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6C77E3-1982-40D6-BBF1-85944904C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5D32D3-3373-4FB6-9381-EBC4E23A9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06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ECB42B-A3BC-431C-8106-BF71AAB04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BAF33-7E2D-4A4A-9C35-7B292CB2CE6E}" type="datetime1">
              <a:rPr lang="en-US" smtClean="0"/>
              <a:t>3/5/2020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E11D9A-68D1-43D6-AA69-0C8D14AE0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936AF-1B99-4554-8D49-5377743FA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34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DA3BE-5857-4794-955E-A989432FF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4142D-A846-451A-A850-DAE0ADD8D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7FC9E-C728-4692-9D57-4DB98BCED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F6108E-D9C0-4723-AD94-D295C5592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4DAA8-80C9-4D97-BFB4-95F0613311D4}" type="datetime1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AA7110-3A89-46A0-89E2-2DC5582A9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B68D13-B645-4042-B9D9-34404236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990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D1F23-09AE-452C-A5CF-3B0A73E9E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8BB444-CC4B-4EB7-AF0E-533E92F0C5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C9E556-0976-4A53-A8CB-F35A8D185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0C4A1-FC26-4026-B753-DE2FCD2A1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23C28-9F72-4A7C-AE30-83004D3AB338}" type="datetime1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851FCB-ED9C-4651-8C41-40EA5866E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A0950B-45E7-45DB-9AEA-BC546ADC0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913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0C4586-27DF-41DB-B1BE-E0D79F179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809B6-5182-4164-AADB-8E76EFA2D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D3B38-F8F7-41BC-A821-55DF4B9CF8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C0207-9E0D-474F-9FD5-E6470FA13AEA}" type="datetime1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52F0D-91B1-4328-A869-DD6521AB21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87242-CFF1-449F-94BF-B67484D495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06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understanding-ssd-multibox-real-time-object-detection-in-deep-learning-495ef744fab" TargetMode="External"/><Relationship Id="rId2" Type="http://schemas.openxmlformats.org/officeDocument/2006/relationships/hyperlink" Target="http://www.cvlibs.net/datasets/kitti/eval_object.php?obj_benchmark=2d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@jonathan_hui/map-mean-average-precision-for-object-detection-45c121a31173" TargetMode="External"/><Relationship Id="rId4" Type="http://schemas.openxmlformats.org/officeDocument/2006/relationships/hyperlink" Target="https://leimao.github.io/blog/Bounding-Box-Encoding-Decoding/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inveterate-learner/real-time-object-detection-part-1-understanding-ssd-65797a5e675b" TargetMode="External"/><Relationship Id="rId2" Type="http://schemas.openxmlformats.org/officeDocument/2006/relationships/hyperlink" Target="https://github.com/sgrvinod/a-PyTorch-Tutorial-to-Object-Detec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ambdalabs.com/blog/how-to-implement-ssd-object-detection-in-tensorflow/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46">
            <a:extLst>
              <a:ext uri="{FF2B5EF4-FFF2-40B4-BE49-F238E27FC236}">
                <a16:creationId xmlns:a16="http://schemas.microsoft.com/office/drawing/2014/main" id="{541CEA24-8518-4C08-A11E-B7E64FB31F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18515" y="1416581"/>
            <a:ext cx="6092786" cy="2127287"/>
          </a:xfrm>
        </p:spPr>
        <p:txBody>
          <a:bodyPr anchor="b">
            <a:normAutofit/>
          </a:bodyPr>
          <a:lstStyle/>
          <a:p>
            <a:r>
              <a:rPr lang="en-US" sz="3600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</a:effectLst>
              </a:rPr>
              <a:t>Vehicle &amp; Pedestrian Detection and Classification System Using SingleShot multibox Detector (SSD)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18515" y="3764975"/>
            <a:ext cx="6092786" cy="2192683"/>
          </a:xfrm>
        </p:spPr>
        <p:txBody>
          <a:bodyPr>
            <a:normAutofit lnSpcReduction="10000"/>
          </a:bodyPr>
          <a:lstStyle/>
          <a:p>
            <a:pPr algn="l"/>
            <a:endParaRPr lang="en-US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</a:endParaRPr>
          </a:p>
          <a:p>
            <a:pPr algn="l"/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Seminar	Second Seminar</a:t>
            </a:r>
          </a:p>
          <a:p>
            <a:pPr algn="l"/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Name		Tin Ko </a:t>
            </a:r>
            <a:r>
              <a:rPr lang="en-US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Ko</a:t>
            </a:r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 Win</a:t>
            </a:r>
          </a:p>
          <a:p>
            <a:pPr algn="l"/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Supervisor	Dr. </a:t>
            </a:r>
            <a:r>
              <a:rPr lang="en-US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Khine</a:t>
            </a:r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 Moe </a:t>
            </a:r>
            <a:r>
              <a:rPr lang="en-US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Nwe</a:t>
            </a:r>
            <a:endParaRPr lang="en-US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</a:endParaRPr>
          </a:p>
          <a:p>
            <a:pPr algn="l"/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Date		05.03.2020</a:t>
            </a:r>
          </a:p>
        </p:txBody>
      </p:sp>
      <p:cxnSp>
        <p:nvCxnSpPr>
          <p:cNvPr id="58" name="Straight Connector 48">
            <a:extLst>
              <a:ext uri="{FF2B5EF4-FFF2-40B4-BE49-F238E27FC236}">
                <a16:creationId xmlns:a16="http://schemas.microsoft.com/office/drawing/2014/main" id="{5D28AB17-F6FA-4C53-B3E3-D0A39D4A3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0">
            <a:extLst>
              <a:ext uri="{FF2B5EF4-FFF2-40B4-BE49-F238E27FC236}">
                <a16:creationId xmlns:a16="http://schemas.microsoft.com/office/drawing/2014/main" id="{3EFADC67-92A1-44FB-8691-D8CD71A21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2">
            <a:extLst>
              <a:ext uri="{FF2B5EF4-FFF2-40B4-BE49-F238E27FC236}">
                <a16:creationId xmlns:a16="http://schemas.microsoft.com/office/drawing/2014/main" id="{4AA74EAB-FD76-4F40-A962-CEADC3054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1425172"/>
            <a:ext cx="1469410" cy="4695345"/>
          </a:xfrm>
          <a:prstGeom prst="rect">
            <a:avLst/>
          </a:prstGeom>
          <a:solidFill>
            <a:schemeClr val="accent5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20" name="Graphic 19" descr="Car">
            <a:extLst>
              <a:ext uri="{FF2B5EF4-FFF2-40B4-BE49-F238E27FC236}">
                <a16:creationId xmlns:a16="http://schemas.microsoft.com/office/drawing/2014/main" id="{E8D71A98-FF43-421B-B14D-E43F5943A1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2899" y="2355650"/>
            <a:ext cx="3756276" cy="37562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969C1-64F3-40DC-871E-BDCC9C4A5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23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47093-4234-4DB5-9CA5-D0D0FB731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Convolutional Neural Network (CNN )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DDA06-87F2-4000-A07D-597295A67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584" y="2444013"/>
            <a:ext cx="5558489" cy="3666641"/>
          </a:xfrm>
        </p:spPr>
        <p:txBody>
          <a:bodyPr>
            <a:noAutofit/>
          </a:bodyPr>
          <a:lstStyle/>
          <a:p>
            <a:r>
              <a:rPr lang="en-US" sz="2000"/>
              <a:t>Yan LeCun (1998 ) ( Gradient Based Learning in Document Recognition )</a:t>
            </a:r>
          </a:p>
          <a:p>
            <a:r>
              <a:rPr lang="en-US" sz="2000"/>
              <a:t> Alex Krizhevsky ( ImageNet Large Scale Visual Recognition Challenge 2012 )</a:t>
            </a:r>
          </a:p>
          <a:p>
            <a:r>
              <a:rPr lang="en-US" sz="2000"/>
              <a:t>It’s the one of the most important invention in Computer Vision</a:t>
            </a:r>
          </a:p>
          <a:p>
            <a:r>
              <a:rPr lang="en-US" sz="2000"/>
              <a:t>More deeper than ANN </a:t>
            </a:r>
          </a:p>
          <a:p>
            <a:r>
              <a:rPr lang="en-US" sz="2000"/>
              <a:t>It can break down into five steps </a:t>
            </a:r>
          </a:p>
          <a:p>
            <a:r>
              <a:rPr lang="en-US" sz="2000"/>
              <a:t>Convolution -&gt;  ReLU -&gt; Max Pooling -&gt; Flattening -&gt; Fully Connected Layer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Block Arc 37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Arc 45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FAF0B-797F-45D1-87C3-6476E7077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800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860832-27F3-4D30-9288-7521D2491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DAAD4DA-AA9F-4A4D-AD0B-0FB2286B3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4F5EC98-FDFD-4158-9C16-CD770B1F2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6D1C0DA-68C2-40A2-BCCA-D14FB5EF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B67FFD7-72F1-4435-9C33-DFFE87F9C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5CE66C6-629F-44D9-A0BC-D2F4E7AF5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EAAAFC3-1B1C-4F1C-AC4E-ED0ACA4AE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E2C81DA9-A0C9-4C54-A2F0-A3EC14F2B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B7EA41DD-7957-42FB-BD48-E502F81F6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E33D6F3E-9CCB-4053-B8C1-5260829C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D533B393-4D8F-4FB8-AA9D-BA218F443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433765B0-52BC-4442-BC45-8EDFBF593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911B231-DD22-4BC7-A325-2B6831481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800DA13B-507D-4901-AF60-F99485FC1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AB727E1-099C-4F62-9ED1-46CD895C64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4D1E585E-A63F-42DE-BF5F-B0B390B29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D8FCC810-4482-4E43-9102-2B87386E7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EC977192-4383-4D76-8DB3-B93ADD739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09DCD44A-4779-4898-862E-A220810CA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F7516DF1-08D6-4FF0-A1A1-95A260F1D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74092EA-F950-4DF2-8646-60F26E811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09A3177B-1E64-4081-B8C6-3D7C8786D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255F42-8FCD-4C07-B561-93338932F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9080" y="630936"/>
            <a:ext cx="6675120" cy="1353312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/>
              <a:t>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93C9E-ECB4-4E11-BA12-8C536C5C4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2613" y="2325234"/>
            <a:ext cx="6675120" cy="4031116"/>
          </a:xfrm>
        </p:spPr>
        <p:txBody>
          <a:bodyPr anchor="ctr">
            <a:normAutofit/>
          </a:bodyPr>
          <a:lstStyle/>
          <a:p>
            <a:r>
              <a:rPr lang="en-US" sz="2000" dirty="0"/>
              <a:t>For black images, only one color channel ranging from 0-255, three channels for color images.</a:t>
            </a:r>
          </a:p>
          <a:p>
            <a:r>
              <a:rPr lang="en-US" sz="2000" dirty="0"/>
              <a:t>Convolution is the pair wise multiplication with input images and random feature generator ( weights )</a:t>
            </a:r>
          </a:p>
          <a:p>
            <a:r>
              <a:rPr lang="en-US" sz="2000" dirty="0"/>
              <a:t>Got multiple feature maps and got random features ( edges, sharpen, blur etc. )</a:t>
            </a:r>
          </a:p>
          <a:p>
            <a:r>
              <a:rPr lang="en-US" sz="2000" dirty="0"/>
              <a:t>Demonstrated these as follow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65F844-D634-4564-8358-E6D350C36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5B604D-E237-4F87-ABFF-55CEF7F8F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2398" y="5335794"/>
            <a:ext cx="4010155" cy="11854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C8B0B8-B468-46FE-B7EF-E941E3F04B6C}"/>
              </a:ext>
            </a:extLst>
          </p:cNvPr>
          <p:cNvSpPr txBox="1"/>
          <p:nvPr/>
        </p:nvSpPr>
        <p:spPr>
          <a:xfrm>
            <a:off x="8688388" y="5714246"/>
            <a:ext cx="2336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Convolution Formula</a:t>
            </a:r>
          </a:p>
        </p:txBody>
      </p:sp>
    </p:spTree>
    <p:extLst>
      <p:ext uri="{BB962C8B-B14F-4D97-AF65-F5344CB8AC3E}">
        <p14:creationId xmlns:p14="http://schemas.microsoft.com/office/powerpoint/2010/main" val="111066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A6889-4240-40C5-9788-E96DBBB1A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Convolution(cont..)</a:t>
            </a:r>
          </a:p>
        </p:txBody>
      </p:sp>
      <p:pic>
        <p:nvPicPr>
          <p:cNvPr id="5" name="Content Placeholder 4" descr="A close up of text on a white surface&#10;&#10;Description automatically generated">
            <a:extLst>
              <a:ext uri="{FF2B5EF4-FFF2-40B4-BE49-F238E27FC236}">
                <a16:creationId xmlns:a16="http://schemas.microsoft.com/office/drawing/2014/main" id="{3C9C7DCB-6A64-4975-AF67-0C1ADB0C50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9883" y="1936777"/>
            <a:ext cx="8552234" cy="30410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335AF8-291D-4AD9-8D15-757BC535A97D}"/>
              </a:ext>
            </a:extLst>
          </p:cNvPr>
          <p:cNvSpPr txBox="1"/>
          <p:nvPr/>
        </p:nvSpPr>
        <p:spPr>
          <a:xfrm>
            <a:off x="1644162" y="5275385"/>
            <a:ext cx="872795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images are presented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332256-DFC7-4238-973F-0E2A7669F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549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65DB8-8A75-40DF-AC93-D7CAD05A1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Convolution(cont..)</a:t>
            </a:r>
          </a:p>
        </p:txBody>
      </p:sp>
      <p:pic>
        <p:nvPicPr>
          <p:cNvPr id="5" name="Content Placeholder 4" descr="A close up of a keyboard&#10;&#10;Description automatically generated">
            <a:extLst>
              <a:ext uri="{FF2B5EF4-FFF2-40B4-BE49-F238E27FC236}">
                <a16:creationId xmlns:a16="http://schemas.microsoft.com/office/drawing/2014/main" id="{C4B7FF2E-9CBF-4A85-AA6A-20F438786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3050" y="1690688"/>
            <a:ext cx="8965899" cy="387104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CE9E8E-48D8-4176-ACE1-BE669973132F}"/>
              </a:ext>
            </a:extLst>
          </p:cNvPr>
          <p:cNvSpPr txBox="1"/>
          <p:nvPr/>
        </p:nvSpPr>
        <p:spPr>
          <a:xfrm>
            <a:off x="2548647" y="5778230"/>
            <a:ext cx="6770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convolution step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7F53BE-DB06-41CF-8A7B-4C8BAD28F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048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619E5-8F55-4EC4-A467-F4302B6C5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113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4000" dirty="0">
                <a:solidFill>
                  <a:prstClr val="black"/>
                </a:solidFill>
              </a:rPr>
              <a:t>Example of feature maps</a:t>
            </a:r>
          </a:p>
        </p:txBody>
      </p:sp>
      <p:pic>
        <p:nvPicPr>
          <p:cNvPr id="17" name="Content Placeholder 16" descr="A picture containing building&#10;&#10;Description automatically generated">
            <a:extLst>
              <a:ext uri="{FF2B5EF4-FFF2-40B4-BE49-F238E27FC236}">
                <a16:creationId xmlns:a16="http://schemas.microsoft.com/office/drawing/2014/main" id="{EE788E6D-2094-4DE1-92FF-D54AD8D6A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4102" y="1787400"/>
            <a:ext cx="3539993" cy="2118177"/>
          </a:xfrm>
        </p:spPr>
      </p:pic>
      <p:pic>
        <p:nvPicPr>
          <p:cNvPr id="19" name="Picture 18" descr="A picture containing building&#10;&#10;Description automatically generated">
            <a:extLst>
              <a:ext uri="{FF2B5EF4-FFF2-40B4-BE49-F238E27FC236}">
                <a16:creationId xmlns:a16="http://schemas.microsoft.com/office/drawing/2014/main" id="{5ACB65C9-778C-4CB5-A4BC-7DFA8E920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193" y="1813776"/>
            <a:ext cx="3539993" cy="211817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1DEAF09-AD44-4D8B-A9F6-7A3365A1A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2284" y="1787399"/>
            <a:ext cx="3539993" cy="211817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B67F768-2DE7-43F0-9F66-B8D7328A30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101" y="4344471"/>
            <a:ext cx="3539993" cy="2118177"/>
          </a:xfrm>
          <a:prstGeom prst="rect">
            <a:avLst/>
          </a:prstGeom>
        </p:spPr>
      </p:pic>
      <p:pic>
        <p:nvPicPr>
          <p:cNvPr id="26" name="Picture 25" descr="A screen shot of a building&#10;&#10;Description automatically generated">
            <a:extLst>
              <a:ext uri="{FF2B5EF4-FFF2-40B4-BE49-F238E27FC236}">
                <a16:creationId xmlns:a16="http://schemas.microsoft.com/office/drawing/2014/main" id="{98FD286F-F331-4627-B85E-8BA5B75D51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8193" y="4344470"/>
            <a:ext cx="3539993" cy="211817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F693D5-475D-43E7-ABFC-6C1D7BD80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91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D4411-0912-4AD4-8D2E-43D1C7B32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Rectified Linear Unit(</a:t>
            </a:r>
            <a:r>
              <a:rPr lang="en-US" sz="4000" dirty="0" err="1"/>
              <a:t>ReLU</a:t>
            </a:r>
            <a:r>
              <a:rPr lang="en-US" sz="4000" dirty="0"/>
              <a:t>)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A28BC29C-8BB8-466C-8DFC-B4ECE294B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267603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endParaRPr lang="en-US" sz="2000" i="1" dirty="0"/>
          </a:p>
          <a:p>
            <a:r>
              <a:rPr lang="en-US" sz="2000" dirty="0"/>
              <a:t>Activation function that come after convolution</a:t>
            </a:r>
          </a:p>
          <a:p>
            <a:r>
              <a:rPr lang="en-US" sz="2000" dirty="0"/>
              <a:t>Break linearity </a:t>
            </a:r>
          </a:p>
          <a:p>
            <a:r>
              <a:rPr lang="en-US" sz="2000" dirty="0"/>
              <a:t>Without non-linearity, the model will work as there is only one layer whatever how many layers is</a:t>
            </a:r>
          </a:p>
          <a:p>
            <a:r>
              <a:rPr lang="en-US" sz="2000" dirty="0"/>
              <a:t>Moreover, it possible for gradient descent 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Block Arc 31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CC3179-A63B-42D8-B422-D95D5411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92C23A-B7A1-4244-A3D2-14D30EF47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623" y="4310306"/>
            <a:ext cx="4896252" cy="22286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062711-5C68-485C-9340-21717174219C}"/>
              </a:ext>
            </a:extLst>
          </p:cNvPr>
          <p:cNvSpPr txBox="1"/>
          <p:nvPr/>
        </p:nvSpPr>
        <p:spPr>
          <a:xfrm>
            <a:off x="1081454" y="4747846"/>
            <a:ext cx="18551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Formula for </a:t>
            </a:r>
            <a:r>
              <a:rPr lang="en-US" dirty="0" err="1"/>
              <a:t>ReLU</a:t>
            </a:r>
            <a:endParaRPr lang="en-US" dirty="0"/>
          </a:p>
          <a:p>
            <a:r>
              <a:rPr lang="en-US" i="1" dirty="0">
                <a:latin typeface="medium-content-serif-font"/>
              </a:rPr>
              <a:t>y = max(0, x)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213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F90D1F-41B6-4EB7-A4C4-98CE98F04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432" y="586822"/>
            <a:ext cx="3924566" cy="1645920"/>
          </a:xfrm>
          <a:prstGeom prst="ellipse">
            <a:avLst/>
          </a:prstGeom>
        </p:spPr>
        <p:txBody>
          <a:bodyPr>
            <a:noAutofit/>
          </a:bodyPr>
          <a:lstStyle/>
          <a:p>
            <a:r>
              <a:rPr lang="en-US" sz="4000" dirty="0"/>
              <a:t>Max Pooling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78CAA-A348-48C1-B934-F50A1B052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r>
              <a:rPr lang="en-US" sz="1800"/>
              <a:t>Take out only the maximum index within specific matrix </a:t>
            </a:r>
          </a:p>
          <a:p>
            <a:r>
              <a:rPr lang="en-US" sz="1800"/>
              <a:t>To learn parts of the images</a:t>
            </a:r>
          </a:p>
          <a:p>
            <a:r>
              <a:rPr lang="en-US" sz="1800"/>
              <a:t>Reduce the size of feature maps</a:t>
            </a:r>
          </a:p>
          <a:p>
            <a:endParaRPr lang="en-US" sz="180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340692-AF0B-4CA8-9992-C2AEDA7AB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581" y="2734056"/>
            <a:ext cx="8497230" cy="348386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0E298C-D7D9-495E-AFE3-41D9690FB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46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72285-5B03-4605-B2CC-A56224B97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Max Pooling (</a:t>
            </a:r>
            <a:r>
              <a:rPr lang="en-US" sz="4000" dirty="0" err="1"/>
              <a:t>cont</a:t>
            </a:r>
            <a:r>
              <a:rPr lang="en-US" sz="4000" dirty="0"/>
              <a:t>…)</a:t>
            </a:r>
          </a:p>
        </p:txBody>
      </p:sp>
      <p:pic>
        <p:nvPicPr>
          <p:cNvPr id="5" name="Content Placeholder 4" descr="A group of sheep standing on top of a cheetah&#10;&#10;Description automatically generated">
            <a:extLst>
              <a:ext uri="{FF2B5EF4-FFF2-40B4-BE49-F238E27FC236}">
                <a16:creationId xmlns:a16="http://schemas.microsoft.com/office/drawing/2014/main" id="{7D79FFDD-BACC-4B6E-8C4B-761159A652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24911"/>
            <a:ext cx="7916734" cy="336577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0A1512-BE1E-4F50-80F2-0802CAE67356}"/>
              </a:ext>
            </a:extLst>
          </p:cNvPr>
          <p:cNvSpPr txBox="1"/>
          <p:nvPr/>
        </p:nvSpPr>
        <p:spPr>
          <a:xfrm>
            <a:off x="8968155" y="3429000"/>
            <a:ext cx="287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Why Max Pooling?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79BA0C-7A78-46D0-9EFF-DAD75E77F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773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B7C8A-E966-4F08-BE63-2623330C1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Example Features From Max Pooling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79208E2-4136-4298-94CF-456F569147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3107" y="1848632"/>
            <a:ext cx="4985239" cy="434977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7526EC-796C-4554-BEBB-0CF7A9237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758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0DA5B-4F0E-4A34-9890-F018F138C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558924"/>
          </a:xfrm>
        </p:spPr>
        <p:txBody>
          <a:bodyPr anchor="ctr" anchorCtr="1">
            <a:noAutofit/>
          </a:bodyPr>
          <a:lstStyle/>
          <a:p>
            <a:pPr lvl="0" algn="ctr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4000" dirty="0">
                <a:solidFill>
                  <a:prstClr val="black"/>
                </a:solidFill>
                <a:ea typeface="+mn-ea"/>
                <a:cs typeface="+mn-cs"/>
              </a:rPr>
              <a:t>Flattening</a:t>
            </a:r>
            <a:br>
              <a:rPr lang="en-US" sz="4000" dirty="0">
                <a:solidFill>
                  <a:prstClr val="black"/>
                </a:solidFill>
                <a:ea typeface="+mn-ea"/>
                <a:cs typeface="+mn-cs"/>
              </a:rPr>
            </a:br>
            <a:endParaRPr lang="en-US" sz="4000" dirty="0"/>
          </a:p>
        </p:txBody>
      </p:sp>
      <p:pic>
        <p:nvPicPr>
          <p:cNvPr id="5" name="Content Placeholder 4" descr="A circuit board&#10;&#10;Description automatically generated">
            <a:extLst>
              <a:ext uri="{FF2B5EF4-FFF2-40B4-BE49-F238E27FC236}">
                <a16:creationId xmlns:a16="http://schemas.microsoft.com/office/drawing/2014/main" id="{390CD32A-6CF3-45B5-9D2C-1141CAB2DD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969" y="2069941"/>
            <a:ext cx="8454061" cy="3670431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412ADF-D127-4394-9DD2-3859A831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075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5C65-41FE-4AC6-B2AB-FC47CED70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2543C-C525-4818-88FA-6F4FEE8D9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1408"/>
            <a:ext cx="10451123" cy="4764943"/>
          </a:xfrm>
        </p:spPr>
        <p:txBody>
          <a:bodyPr numCol="2">
            <a:normAutofit fontScale="85000" lnSpcReduction="20000"/>
          </a:bodyPr>
          <a:lstStyle/>
          <a:p>
            <a:r>
              <a:rPr lang="en-US" sz="2200" dirty="0"/>
              <a:t>Abstract</a:t>
            </a:r>
          </a:p>
          <a:p>
            <a:r>
              <a:rPr lang="en-US" sz="2200" dirty="0"/>
              <a:t>Introduction</a:t>
            </a:r>
          </a:p>
          <a:p>
            <a:r>
              <a:rPr lang="en-US" sz="2200" dirty="0"/>
              <a:t>Thesis Objective</a:t>
            </a:r>
          </a:p>
          <a:p>
            <a:r>
              <a:rPr lang="en-US" sz="2200" dirty="0"/>
              <a:t>Related Work</a:t>
            </a:r>
          </a:p>
          <a:p>
            <a:r>
              <a:rPr lang="en-US" sz="2200" dirty="0"/>
              <a:t>Theory Background</a:t>
            </a:r>
          </a:p>
          <a:p>
            <a:pPr lvl="1"/>
            <a:r>
              <a:rPr lang="en-US" sz="1600" dirty="0"/>
              <a:t>Convolutional Neural Network</a:t>
            </a:r>
          </a:p>
          <a:p>
            <a:pPr lvl="2"/>
            <a:r>
              <a:rPr lang="en-US" sz="1200" dirty="0"/>
              <a:t>Convolution</a:t>
            </a:r>
          </a:p>
          <a:p>
            <a:pPr lvl="2"/>
            <a:r>
              <a:rPr lang="en-US" sz="1200" dirty="0" err="1"/>
              <a:t>ReLU</a:t>
            </a:r>
            <a:endParaRPr lang="en-US" sz="1200" dirty="0"/>
          </a:p>
          <a:p>
            <a:pPr lvl="2"/>
            <a:r>
              <a:rPr lang="en-US" sz="1200" dirty="0"/>
              <a:t>Max Pooling</a:t>
            </a:r>
          </a:p>
          <a:p>
            <a:pPr lvl="2"/>
            <a:r>
              <a:rPr lang="en-US" sz="1200" dirty="0"/>
              <a:t>Flattening</a:t>
            </a:r>
          </a:p>
          <a:p>
            <a:pPr lvl="2"/>
            <a:r>
              <a:rPr lang="en-US" sz="1200" dirty="0"/>
              <a:t>Fully Connected Layer</a:t>
            </a:r>
          </a:p>
          <a:p>
            <a:r>
              <a:rPr lang="en-US" sz="2200" dirty="0"/>
              <a:t>Dataset</a:t>
            </a:r>
          </a:p>
          <a:p>
            <a:r>
              <a:rPr lang="en-US" sz="2200" dirty="0"/>
              <a:t>System Overview</a:t>
            </a:r>
          </a:p>
          <a:p>
            <a:r>
              <a:rPr lang="en-US" sz="2200" dirty="0"/>
              <a:t>Training</a:t>
            </a:r>
          </a:p>
          <a:p>
            <a:pPr lvl="1"/>
            <a:r>
              <a:rPr lang="en-US" sz="1600" dirty="0"/>
              <a:t>Preprocessing</a:t>
            </a:r>
          </a:p>
          <a:p>
            <a:pPr lvl="1"/>
            <a:r>
              <a:rPr lang="en-US" sz="1600" dirty="0"/>
              <a:t>SSD</a:t>
            </a:r>
          </a:p>
          <a:p>
            <a:pPr lvl="2"/>
            <a:r>
              <a:rPr lang="en-US" sz="1200" dirty="0"/>
              <a:t>Base Convolution</a:t>
            </a:r>
          </a:p>
          <a:p>
            <a:pPr lvl="2"/>
            <a:r>
              <a:rPr lang="en-US" sz="1200" dirty="0"/>
              <a:t>Auxiliary Convolution</a:t>
            </a:r>
          </a:p>
          <a:p>
            <a:pPr lvl="2"/>
            <a:r>
              <a:rPr lang="en-US" sz="1200" dirty="0"/>
              <a:t>Perdition Convolution</a:t>
            </a:r>
          </a:p>
          <a:p>
            <a:pPr lvl="2"/>
            <a:r>
              <a:rPr lang="en-US" sz="1200" dirty="0"/>
              <a:t>Prior boxes</a:t>
            </a:r>
          </a:p>
          <a:p>
            <a:pPr lvl="2"/>
            <a:r>
              <a:rPr lang="en-US" sz="1200" dirty="0"/>
              <a:t>How to find 8732 ground true?</a:t>
            </a:r>
          </a:p>
          <a:p>
            <a:pPr lvl="1"/>
            <a:r>
              <a:rPr lang="en-US" sz="1600" dirty="0"/>
              <a:t>Train</a:t>
            </a:r>
          </a:p>
          <a:p>
            <a:pPr lvl="2"/>
            <a:r>
              <a:rPr lang="en-US" sz="1200" dirty="0"/>
              <a:t>Multibox Loss</a:t>
            </a:r>
          </a:p>
          <a:p>
            <a:pPr lvl="3"/>
            <a:r>
              <a:rPr lang="en-US" sz="1000" dirty="0"/>
              <a:t>Location Loss</a:t>
            </a:r>
          </a:p>
          <a:p>
            <a:pPr lvl="3"/>
            <a:r>
              <a:rPr lang="en-US" sz="1000" dirty="0"/>
              <a:t>Encoding</a:t>
            </a:r>
          </a:p>
          <a:p>
            <a:pPr lvl="3"/>
            <a:r>
              <a:rPr lang="en-US" sz="1000" dirty="0"/>
              <a:t>Confident Loss</a:t>
            </a:r>
            <a:endParaRPr lang="en-US" sz="1400" dirty="0"/>
          </a:p>
          <a:p>
            <a:r>
              <a:rPr lang="en-US" sz="2200" dirty="0"/>
              <a:t>Testing or Validation</a:t>
            </a:r>
          </a:p>
          <a:p>
            <a:r>
              <a:rPr lang="en-US" sz="2200" dirty="0"/>
              <a:t>Evaluation</a:t>
            </a:r>
          </a:p>
          <a:p>
            <a:pPr lvl="1"/>
            <a:r>
              <a:rPr lang="en-US" sz="1500" dirty="0"/>
              <a:t>Mean Average Precision</a:t>
            </a:r>
          </a:p>
          <a:p>
            <a:pPr lvl="2"/>
            <a:r>
              <a:rPr lang="en-US" sz="1200" dirty="0"/>
              <a:t>Decoding</a:t>
            </a:r>
          </a:p>
          <a:p>
            <a:pPr lvl="2"/>
            <a:r>
              <a:rPr lang="en-US" sz="1200" dirty="0"/>
              <a:t>Non Max Suppression</a:t>
            </a:r>
          </a:p>
          <a:p>
            <a:r>
              <a:rPr lang="en-US" sz="2200" dirty="0"/>
              <a:t>Inferencing</a:t>
            </a:r>
          </a:p>
          <a:p>
            <a:pPr lvl="0"/>
            <a:r>
              <a:rPr lang="en-US" sz="2200" dirty="0">
                <a:solidFill>
                  <a:prstClr val="black"/>
                </a:solidFill>
              </a:rPr>
              <a:t>System Flow</a:t>
            </a:r>
          </a:p>
          <a:p>
            <a:pPr>
              <a:lnSpc>
                <a:spcPct val="120000"/>
              </a:lnSpc>
            </a:pPr>
            <a:r>
              <a:rPr lang="en-US" sz="2200" dirty="0">
                <a:solidFill>
                  <a:prstClr val="black"/>
                </a:solidFill>
              </a:rPr>
              <a:t>Example of How Location and Class Predicted from An Image with A Trained Model </a:t>
            </a:r>
          </a:p>
          <a:p>
            <a:r>
              <a:rPr lang="en-US" sz="2200" dirty="0"/>
              <a:t>Thesis Schedule</a:t>
            </a:r>
          </a:p>
          <a:p>
            <a:r>
              <a:rPr lang="en-US" sz="2200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43990-BC7C-48B3-9A40-15CA30251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198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6">
            <a:extLst>
              <a:ext uri="{FF2B5EF4-FFF2-40B4-BE49-F238E27FC236}">
                <a16:creationId xmlns:a16="http://schemas.microsoft.com/office/drawing/2014/main" id="{523E859E-BCBF-4E66-BDB2-B45C407894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827419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7" name="Picture 18">
            <a:extLst>
              <a:ext uri="{FF2B5EF4-FFF2-40B4-BE49-F238E27FC236}">
                <a16:creationId xmlns:a16="http://schemas.microsoft.com/office/drawing/2014/main" id="{3A9AEE7E-B925-446D-8A61-75BFE40B8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33968"/>
          <a:stretch/>
        </p:blipFill>
        <p:spPr>
          <a:xfrm>
            <a:off x="0" y="1217573"/>
            <a:ext cx="12192000" cy="1393277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4F2F9F-A3A1-4F3A-B909-4CDD9BFDF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398" cy="1299411"/>
          </a:xfrm>
          <a:prstGeom prst="ellipse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00000"/>
                </a:solidFill>
              </a:rPr>
              <a:t>Fully connected layer</a:t>
            </a:r>
          </a:p>
        </p:txBody>
      </p:sp>
      <p:sp>
        <p:nvSpPr>
          <p:cNvPr id="28" name="Rectangle 20">
            <a:extLst>
              <a:ext uri="{FF2B5EF4-FFF2-40B4-BE49-F238E27FC236}">
                <a16:creationId xmlns:a16="http://schemas.microsoft.com/office/drawing/2014/main" id="{B45D527E-542C-44E0-8FC2-F03B24CFA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2466471"/>
            <a:ext cx="12188952" cy="43915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74321737-1ADD-4929-BABD-275082E82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2" y="3191303"/>
            <a:ext cx="5434473" cy="24998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E567A-B8DE-4AA4-AB55-C15234101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4871" y="2827419"/>
            <a:ext cx="5029200" cy="322762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1900" i="1">
              <a:solidFill>
                <a:srgbClr val="000000"/>
              </a:solidFill>
            </a:endParaRPr>
          </a:p>
          <a:p>
            <a:r>
              <a:rPr lang="en-US" sz="1900">
                <a:solidFill>
                  <a:srgbClr val="000000"/>
                </a:solidFill>
              </a:rPr>
              <a:t>Connected all neurons from flattening and act as hidden layer in neural network</a:t>
            </a:r>
          </a:p>
          <a:p>
            <a:r>
              <a:rPr lang="en-US" sz="1900">
                <a:solidFill>
                  <a:srgbClr val="000000"/>
                </a:solidFill>
              </a:rPr>
              <a:t>Use Softmax for classification and Sigmoid for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603A6-F93B-4071-8664-E85866276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9192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A0452-F00E-4699-8845-02B276835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Dataset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7A1BF-8ED7-427E-9B13-3D1261D5F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Got from KITTI Vision Benchmark Suite and created by Karlsruhe Institute of Technology</a:t>
            </a:r>
          </a:p>
          <a:p>
            <a:r>
              <a:rPr lang="en-US" sz="2000" dirty="0"/>
              <a:t>Dataset that use in developing automotive driving cars by Team </a:t>
            </a:r>
            <a:r>
              <a:rPr lang="en-US" sz="2000" dirty="0" err="1"/>
              <a:t>AnnieWay</a:t>
            </a:r>
            <a:endParaRPr lang="en-US" sz="2000" dirty="0"/>
          </a:p>
          <a:p>
            <a:r>
              <a:rPr lang="en-US" sz="2000" dirty="0"/>
              <a:t>Images got from two high-resolution color and grayscale video cameras</a:t>
            </a:r>
          </a:p>
          <a:p>
            <a:r>
              <a:rPr lang="en-US" sz="2000" dirty="0"/>
              <a:t>Ground truth is provided by a laser scanner and a GPS localization system</a:t>
            </a:r>
          </a:p>
          <a:p>
            <a:r>
              <a:rPr lang="en-US" sz="2000" dirty="0"/>
              <a:t>Captured by driving around the mid-size city of Karlsruhe, in rural areas and on highways. </a:t>
            </a:r>
          </a:p>
          <a:p>
            <a:r>
              <a:rPr lang="en-US" sz="2000" dirty="0"/>
              <a:t>Up to 15 cars and 30 pedestrians are visible per image.</a:t>
            </a:r>
          </a:p>
          <a:p>
            <a:r>
              <a:rPr lang="en-US" sz="2000" dirty="0"/>
              <a:t>Consists of 7481 training images and 7518 test images, comprising a total of 80256 labeled objects</a:t>
            </a:r>
          </a:p>
          <a:p>
            <a:r>
              <a:rPr lang="en-US" sz="2000" dirty="0"/>
              <a:t>Objects’ labels include 'Car', 'Van', '</a:t>
            </a:r>
            <a:r>
              <a:rPr lang="en-US" sz="2000" dirty="0" err="1"/>
              <a:t>Truck','Pedestrian</a:t>
            </a:r>
            <a:r>
              <a:rPr lang="en-US" sz="2000" dirty="0"/>
              <a:t>', '</a:t>
            </a:r>
            <a:r>
              <a:rPr lang="en-US" sz="2000" dirty="0" err="1"/>
              <a:t>Person_sitting</a:t>
            </a:r>
            <a:r>
              <a:rPr lang="en-US" sz="2000" dirty="0"/>
              <a:t>', 'Cyclist', 'Tram','</a:t>
            </a:r>
            <a:r>
              <a:rPr lang="en-US" sz="2000" dirty="0" err="1"/>
              <a:t>Misc</a:t>
            </a:r>
            <a:r>
              <a:rPr lang="en-US" sz="2000" dirty="0"/>
              <a:t>' or '</a:t>
            </a:r>
            <a:r>
              <a:rPr lang="en-US" sz="2000" dirty="0" err="1"/>
              <a:t>DontCare</a:t>
            </a:r>
            <a:r>
              <a:rPr lang="en-US" sz="2000" dirty="0"/>
              <a:t>’</a:t>
            </a:r>
            <a:r>
              <a:rPr lang="en-US" sz="1400" dirty="0"/>
              <a:t> (1)</a:t>
            </a: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F7B85-3E29-480E-AD44-CECE71F99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681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82946-C384-4492-BF73-740734F76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System Overview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B68412E-D5E8-4C8D-858C-EEF24D564C6C}"/>
              </a:ext>
            </a:extLst>
          </p:cNvPr>
          <p:cNvGrpSpPr/>
          <p:nvPr/>
        </p:nvGrpSpPr>
        <p:grpSpPr>
          <a:xfrm>
            <a:off x="539261" y="2183056"/>
            <a:ext cx="10884877" cy="1738312"/>
            <a:chOff x="539261" y="2145323"/>
            <a:chExt cx="10884877" cy="1283677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7DB2508-6EC5-461A-8CBC-EC1503C9B84D}"/>
                </a:ext>
              </a:extLst>
            </p:cNvPr>
            <p:cNvCxnSpPr/>
            <p:nvPr/>
          </p:nvCxnSpPr>
          <p:spPr>
            <a:xfrm>
              <a:off x="539261" y="2145323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90516A3-4BA4-4B95-88C1-43593212EFC4}"/>
                </a:ext>
              </a:extLst>
            </p:cNvPr>
            <p:cNvCxnSpPr/>
            <p:nvPr/>
          </p:nvCxnSpPr>
          <p:spPr>
            <a:xfrm>
              <a:off x="545123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180E391-A74B-4C78-89E0-3D899DF5747F}"/>
                </a:ext>
              </a:extLst>
            </p:cNvPr>
            <p:cNvCxnSpPr/>
            <p:nvPr/>
          </p:nvCxnSpPr>
          <p:spPr>
            <a:xfrm>
              <a:off x="539261" y="3429000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8AB7906-7216-4E18-B337-C61E4CC58C8F}"/>
                </a:ext>
              </a:extLst>
            </p:cNvPr>
            <p:cNvCxnSpPr>
              <a:cxnSpLocks/>
            </p:cNvCxnSpPr>
            <p:nvPr/>
          </p:nvCxnSpPr>
          <p:spPr>
            <a:xfrm>
              <a:off x="11424138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47859D46-99C9-4134-839B-2CBAD4AE7FC0}"/>
              </a:ext>
            </a:extLst>
          </p:cNvPr>
          <p:cNvSpPr txBox="1"/>
          <p:nvPr/>
        </p:nvSpPr>
        <p:spPr>
          <a:xfrm>
            <a:off x="857962" y="2350052"/>
            <a:ext cx="1652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Training 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1102C965-FBFC-4292-B227-75E08C8E5841}"/>
              </a:ext>
            </a:extLst>
          </p:cNvPr>
          <p:cNvGrpSpPr/>
          <p:nvPr/>
        </p:nvGrpSpPr>
        <p:grpSpPr>
          <a:xfrm>
            <a:off x="539261" y="4328868"/>
            <a:ext cx="10884877" cy="1738312"/>
            <a:chOff x="539261" y="2145323"/>
            <a:chExt cx="10884877" cy="1283677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7BDAF139-0BC5-49D8-8A67-94CF38A18F44}"/>
                </a:ext>
              </a:extLst>
            </p:cNvPr>
            <p:cNvCxnSpPr/>
            <p:nvPr/>
          </p:nvCxnSpPr>
          <p:spPr>
            <a:xfrm>
              <a:off x="539261" y="2145323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4553526-BFDB-4561-A570-6BCE8A8EC696}"/>
                </a:ext>
              </a:extLst>
            </p:cNvPr>
            <p:cNvCxnSpPr/>
            <p:nvPr/>
          </p:nvCxnSpPr>
          <p:spPr>
            <a:xfrm>
              <a:off x="545123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9CFA1D0C-6ACC-4EAB-875B-BAAEB6B1B409}"/>
                </a:ext>
              </a:extLst>
            </p:cNvPr>
            <p:cNvCxnSpPr/>
            <p:nvPr/>
          </p:nvCxnSpPr>
          <p:spPr>
            <a:xfrm>
              <a:off x="539261" y="3429000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3B83F18-213A-4F42-A2FD-DF28361D5185}"/>
                </a:ext>
              </a:extLst>
            </p:cNvPr>
            <p:cNvCxnSpPr>
              <a:cxnSpLocks/>
            </p:cNvCxnSpPr>
            <p:nvPr/>
          </p:nvCxnSpPr>
          <p:spPr>
            <a:xfrm>
              <a:off x="11424138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7533046-F58D-4E93-B521-934CC2665032}"/>
              </a:ext>
            </a:extLst>
          </p:cNvPr>
          <p:cNvSpPr txBox="1"/>
          <p:nvPr/>
        </p:nvSpPr>
        <p:spPr>
          <a:xfrm>
            <a:off x="857962" y="4495864"/>
            <a:ext cx="222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Testing or Validation 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1141D04D-628F-4A82-8EED-C8796721259B}"/>
              </a:ext>
            </a:extLst>
          </p:cNvPr>
          <p:cNvCxnSpPr/>
          <p:nvPr/>
        </p:nvCxnSpPr>
        <p:spPr>
          <a:xfrm flipV="1">
            <a:off x="3196649" y="5472238"/>
            <a:ext cx="975046" cy="5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82CDE441-B1A5-49E7-945C-5DCADDE9F0A4}"/>
              </a:ext>
            </a:extLst>
          </p:cNvPr>
          <p:cNvCxnSpPr/>
          <p:nvPr/>
        </p:nvCxnSpPr>
        <p:spPr>
          <a:xfrm flipV="1">
            <a:off x="5448534" y="5464530"/>
            <a:ext cx="975046" cy="5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lowchart: Data 2">
            <a:extLst>
              <a:ext uri="{FF2B5EF4-FFF2-40B4-BE49-F238E27FC236}">
                <a16:creationId xmlns:a16="http://schemas.microsoft.com/office/drawing/2014/main" id="{78A98330-9382-489E-A739-FBE2FAF38C15}"/>
              </a:ext>
            </a:extLst>
          </p:cNvPr>
          <p:cNvSpPr/>
          <p:nvPr/>
        </p:nvSpPr>
        <p:spPr>
          <a:xfrm>
            <a:off x="804996" y="3011273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/>
              <a:t>Training Dataset</a:t>
            </a:r>
          </a:p>
          <a:p>
            <a:pPr algn="ctr"/>
            <a:endParaRPr lang="en-US"/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01BC26FD-BB2B-4C15-B0B8-2D3CE2491744}"/>
              </a:ext>
            </a:extLst>
          </p:cNvPr>
          <p:cNvSpPr/>
          <p:nvPr/>
        </p:nvSpPr>
        <p:spPr>
          <a:xfrm>
            <a:off x="2678197" y="3005468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Preprocess</a:t>
            </a:r>
          </a:p>
          <a:p>
            <a:pPr algn="ctr"/>
            <a:endParaRPr lang="en-US" dirty="0"/>
          </a:p>
        </p:txBody>
      </p:sp>
      <p:sp>
        <p:nvSpPr>
          <p:cNvPr id="54" name="Flowchart: Process 53">
            <a:extLst>
              <a:ext uri="{FF2B5EF4-FFF2-40B4-BE49-F238E27FC236}">
                <a16:creationId xmlns:a16="http://schemas.microsoft.com/office/drawing/2014/main" id="{B3646992-22B1-419A-AEAB-3B5CC14AF838}"/>
              </a:ext>
            </a:extLst>
          </p:cNvPr>
          <p:cNvSpPr/>
          <p:nvPr/>
        </p:nvSpPr>
        <p:spPr>
          <a:xfrm>
            <a:off x="4594335" y="3009689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SingleShot multibox Detector (SSD)</a:t>
            </a:r>
            <a:endParaRPr lang="en-US" dirty="0"/>
          </a:p>
        </p:txBody>
      </p:sp>
      <p:sp>
        <p:nvSpPr>
          <p:cNvPr id="55" name="Flowchart: Process 54">
            <a:extLst>
              <a:ext uri="{FF2B5EF4-FFF2-40B4-BE49-F238E27FC236}">
                <a16:creationId xmlns:a16="http://schemas.microsoft.com/office/drawing/2014/main" id="{4BDA2895-815A-4966-A551-471F9237FFB3}"/>
              </a:ext>
            </a:extLst>
          </p:cNvPr>
          <p:cNvSpPr/>
          <p:nvPr/>
        </p:nvSpPr>
        <p:spPr>
          <a:xfrm>
            <a:off x="8207428" y="3027506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r>
              <a:rPr lang="en-US" sz="1400" dirty="0"/>
              <a:t>Train</a:t>
            </a:r>
          </a:p>
          <a:p>
            <a:pPr algn="ctr"/>
            <a:endParaRPr lang="en-US" dirty="0"/>
          </a:p>
        </p:txBody>
      </p:sp>
      <p:sp>
        <p:nvSpPr>
          <p:cNvPr id="73" name="Flowchart: Data 72">
            <a:extLst>
              <a:ext uri="{FF2B5EF4-FFF2-40B4-BE49-F238E27FC236}">
                <a16:creationId xmlns:a16="http://schemas.microsoft.com/office/drawing/2014/main" id="{B9D0FB49-BFC9-4273-8CFD-1F439FE8FF89}"/>
              </a:ext>
            </a:extLst>
          </p:cNvPr>
          <p:cNvSpPr/>
          <p:nvPr/>
        </p:nvSpPr>
        <p:spPr>
          <a:xfrm>
            <a:off x="1966512" y="5151329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/>
              <a:t>Testing Dataset</a:t>
            </a:r>
          </a:p>
          <a:p>
            <a:pPr algn="ctr"/>
            <a:endParaRPr lang="en-US"/>
          </a:p>
        </p:txBody>
      </p:sp>
      <p:sp>
        <p:nvSpPr>
          <p:cNvPr id="74" name="Flowchart: Process 73">
            <a:extLst>
              <a:ext uri="{FF2B5EF4-FFF2-40B4-BE49-F238E27FC236}">
                <a16:creationId xmlns:a16="http://schemas.microsoft.com/office/drawing/2014/main" id="{B4FC2CDF-9238-4BA1-AC23-3CE5BEFD8588}"/>
              </a:ext>
            </a:extLst>
          </p:cNvPr>
          <p:cNvSpPr/>
          <p:nvPr/>
        </p:nvSpPr>
        <p:spPr>
          <a:xfrm>
            <a:off x="4178195" y="5163232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Preprocess</a:t>
            </a:r>
          </a:p>
          <a:p>
            <a:pPr algn="ctr"/>
            <a:endParaRPr lang="en-US"/>
          </a:p>
        </p:txBody>
      </p:sp>
      <p:sp>
        <p:nvSpPr>
          <p:cNvPr id="76" name="Flowchart: Data 75">
            <a:extLst>
              <a:ext uri="{FF2B5EF4-FFF2-40B4-BE49-F238E27FC236}">
                <a16:creationId xmlns:a16="http://schemas.microsoft.com/office/drawing/2014/main" id="{839715FB-9664-4048-BAE4-817D179B58D8}"/>
              </a:ext>
            </a:extLst>
          </p:cNvPr>
          <p:cNvSpPr/>
          <p:nvPr/>
        </p:nvSpPr>
        <p:spPr>
          <a:xfrm>
            <a:off x="6308882" y="5151329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 dirty="0"/>
              <a:t>Trained Model</a:t>
            </a:r>
          </a:p>
          <a:p>
            <a:pPr algn="ctr"/>
            <a:endParaRPr lang="en-US" dirty="0"/>
          </a:p>
        </p:txBody>
      </p:sp>
      <p:sp>
        <p:nvSpPr>
          <p:cNvPr id="79" name="Flowchart: Data 78">
            <a:extLst>
              <a:ext uri="{FF2B5EF4-FFF2-40B4-BE49-F238E27FC236}">
                <a16:creationId xmlns:a16="http://schemas.microsoft.com/office/drawing/2014/main" id="{4E519D70-FD4E-4901-A32A-BC129E2812F5}"/>
              </a:ext>
            </a:extLst>
          </p:cNvPr>
          <p:cNvSpPr/>
          <p:nvPr/>
        </p:nvSpPr>
        <p:spPr>
          <a:xfrm>
            <a:off x="8298004" y="5151329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>
              <a:lnSpc>
                <a:spcPct val="200000"/>
              </a:lnSpc>
            </a:pP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</a:rPr>
              <a:t>Loss</a:t>
            </a:r>
            <a:endParaRPr lang="en-US" sz="1400" dirty="0"/>
          </a:p>
          <a:p>
            <a:pPr algn="ctr"/>
            <a:endParaRPr lang="en-US" sz="1400" dirty="0"/>
          </a:p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4FF59E-886B-47FA-8E80-FAD7EA2A4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549D5EC-38C0-45C5-BA1F-F842DEED4071}"/>
              </a:ext>
            </a:extLst>
          </p:cNvPr>
          <p:cNvCxnSpPr>
            <a:stCxn id="76" idx="5"/>
            <a:endCxn id="79" idx="2"/>
          </p:cNvCxnSpPr>
          <p:nvPr/>
        </p:nvCxnSpPr>
        <p:spPr>
          <a:xfrm>
            <a:off x="7535743" y="5445862"/>
            <a:ext cx="8985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lowchart: Data 31">
            <a:extLst>
              <a:ext uri="{FF2B5EF4-FFF2-40B4-BE49-F238E27FC236}">
                <a16:creationId xmlns:a16="http://schemas.microsoft.com/office/drawing/2014/main" id="{FD0C3628-30EB-4F0D-99D8-BDB40D0390F5}"/>
              </a:ext>
            </a:extLst>
          </p:cNvPr>
          <p:cNvSpPr/>
          <p:nvPr/>
        </p:nvSpPr>
        <p:spPr>
          <a:xfrm>
            <a:off x="9927151" y="3004555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>
              <a:lnSpc>
                <a:spcPct val="200000"/>
              </a:lnSpc>
            </a:pP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</a:rPr>
              <a:t>Loss</a:t>
            </a:r>
            <a:endParaRPr lang="en-US" sz="1400" dirty="0"/>
          </a:p>
          <a:p>
            <a:pPr algn="ctr"/>
            <a:endParaRPr lang="en-US" sz="1400" dirty="0"/>
          </a:p>
          <a:p>
            <a:pPr algn="ctr"/>
            <a:endParaRPr lang="en-US" dirty="0"/>
          </a:p>
        </p:txBody>
      </p:sp>
      <p:sp>
        <p:nvSpPr>
          <p:cNvPr id="39" name="Flowchart: Data 38">
            <a:extLst>
              <a:ext uri="{FF2B5EF4-FFF2-40B4-BE49-F238E27FC236}">
                <a16:creationId xmlns:a16="http://schemas.microsoft.com/office/drawing/2014/main" id="{02CC1947-7A78-4C9F-B5ED-01238414292C}"/>
              </a:ext>
            </a:extLst>
          </p:cNvPr>
          <p:cNvSpPr/>
          <p:nvPr/>
        </p:nvSpPr>
        <p:spPr>
          <a:xfrm>
            <a:off x="6381841" y="3017139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250000"/>
              </a:lnSpc>
            </a:pPr>
            <a:r>
              <a:rPr lang="en-US" sz="1400" dirty="0"/>
              <a:t>Model</a:t>
            </a:r>
          </a:p>
          <a:p>
            <a:pPr algn="ctr"/>
            <a:endParaRPr lang="en-US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9DAAF98-13B9-4D74-BEF3-DE1334441C93}"/>
              </a:ext>
            </a:extLst>
          </p:cNvPr>
          <p:cNvCxnSpPr>
            <a:cxnSpLocks/>
            <a:stCxn id="39" idx="5"/>
          </p:cNvCxnSpPr>
          <p:nvPr/>
        </p:nvCxnSpPr>
        <p:spPr>
          <a:xfrm flipV="1">
            <a:off x="7608702" y="3311640"/>
            <a:ext cx="598406" cy="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F68B246-8BCA-4C60-AC7B-DBD6E6DDE17A}"/>
              </a:ext>
            </a:extLst>
          </p:cNvPr>
          <p:cNvCxnSpPr>
            <a:cxnSpLocks/>
          </p:cNvCxnSpPr>
          <p:nvPr/>
        </p:nvCxnSpPr>
        <p:spPr>
          <a:xfrm flipV="1">
            <a:off x="9484912" y="3292521"/>
            <a:ext cx="598406" cy="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B3827D9-11AB-4348-A8E3-BB3D011B7CBA}"/>
              </a:ext>
            </a:extLst>
          </p:cNvPr>
          <p:cNvCxnSpPr>
            <a:cxnSpLocks/>
          </p:cNvCxnSpPr>
          <p:nvPr/>
        </p:nvCxnSpPr>
        <p:spPr>
          <a:xfrm flipV="1">
            <a:off x="5871604" y="3319970"/>
            <a:ext cx="598406" cy="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454514B7-5BE2-48CE-B935-3C0DB0CADDA1}"/>
              </a:ext>
            </a:extLst>
          </p:cNvPr>
          <p:cNvCxnSpPr>
            <a:cxnSpLocks/>
          </p:cNvCxnSpPr>
          <p:nvPr/>
        </p:nvCxnSpPr>
        <p:spPr>
          <a:xfrm flipV="1">
            <a:off x="3975805" y="3304794"/>
            <a:ext cx="598406" cy="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D789B97-0110-422A-94A0-B337FAC253D0}"/>
              </a:ext>
            </a:extLst>
          </p:cNvPr>
          <p:cNvCxnSpPr>
            <a:cxnSpLocks/>
            <a:stCxn id="3" idx="5"/>
          </p:cNvCxnSpPr>
          <p:nvPr/>
        </p:nvCxnSpPr>
        <p:spPr>
          <a:xfrm flipV="1">
            <a:off x="2031857" y="3299642"/>
            <a:ext cx="649219" cy="6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59830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82946-C384-4492-BF73-740734F76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System Overview(cont..)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B68412E-D5E8-4C8D-858C-EEF24D564C6C}"/>
              </a:ext>
            </a:extLst>
          </p:cNvPr>
          <p:cNvGrpSpPr/>
          <p:nvPr/>
        </p:nvGrpSpPr>
        <p:grpSpPr>
          <a:xfrm>
            <a:off x="539261" y="2183056"/>
            <a:ext cx="10884877" cy="1738312"/>
            <a:chOff x="539261" y="2145323"/>
            <a:chExt cx="10884877" cy="1283677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7DB2508-6EC5-461A-8CBC-EC1503C9B84D}"/>
                </a:ext>
              </a:extLst>
            </p:cNvPr>
            <p:cNvCxnSpPr/>
            <p:nvPr/>
          </p:nvCxnSpPr>
          <p:spPr>
            <a:xfrm>
              <a:off x="539261" y="2145323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90516A3-4BA4-4B95-88C1-43593212EFC4}"/>
                </a:ext>
              </a:extLst>
            </p:cNvPr>
            <p:cNvCxnSpPr/>
            <p:nvPr/>
          </p:nvCxnSpPr>
          <p:spPr>
            <a:xfrm>
              <a:off x="545123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180E391-A74B-4C78-89E0-3D899DF5747F}"/>
                </a:ext>
              </a:extLst>
            </p:cNvPr>
            <p:cNvCxnSpPr/>
            <p:nvPr/>
          </p:nvCxnSpPr>
          <p:spPr>
            <a:xfrm>
              <a:off x="539261" y="3429000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8AB7906-7216-4E18-B337-C61E4CC58C8F}"/>
                </a:ext>
              </a:extLst>
            </p:cNvPr>
            <p:cNvCxnSpPr>
              <a:cxnSpLocks/>
            </p:cNvCxnSpPr>
            <p:nvPr/>
          </p:nvCxnSpPr>
          <p:spPr>
            <a:xfrm>
              <a:off x="11424138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47859D46-99C9-4134-839B-2CBAD4AE7FC0}"/>
              </a:ext>
            </a:extLst>
          </p:cNvPr>
          <p:cNvSpPr txBox="1"/>
          <p:nvPr/>
        </p:nvSpPr>
        <p:spPr>
          <a:xfrm>
            <a:off x="857962" y="2350052"/>
            <a:ext cx="1652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Evaluation 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1102C965-FBFC-4292-B227-75E08C8E5841}"/>
              </a:ext>
            </a:extLst>
          </p:cNvPr>
          <p:cNvGrpSpPr/>
          <p:nvPr/>
        </p:nvGrpSpPr>
        <p:grpSpPr>
          <a:xfrm>
            <a:off x="539261" y="4328868"/>
            <a:ext cx="10884877" cy="1738312"/>
            <a:chOff x="539261" y="2145323"/>
            <a:chExt cx="10884877" cy="1283677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7BDAF139-0BC5-49D8-8A67-94CF38A18F44}"/>
                </a:ext>
              </a:extLst>
            </p:cNvPr>
            <p:cNvCxnSpPr/>
            <p:nvPr/>
          </p:nvCxnSpPr>
          <p:spPr>
            <a:xfrm>
              <a:off x="539261" y="2145323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4553526-BFDB-4561-A570-6BCE8A8EC696}"/>
                </a:ext>
              </a:extLst>
            </p:cNvPr>
            <p:cNvCxnSpPr/>
            <p:nvPr/>
          </p:nvCxnSpPr>
          <p:spPr>
            <a:xfrm>
              <a:off x="545123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9CFA1D0C-6ACC-4EAB-875B-BAAEB6B1B409}"/>
                </a:ext>
              </a:extLst>
            </p:cNvPr>
            <p:cNvCxnSpPr/>
            <p:nvPr/>
          </p:nvCxnSpPr>
          <p:spPr>
            <a:xfrm>
              <a:off x="539261" y="3429000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3B83F18-213A-4F42-A2FD-DF28361D5185}"/>
                </a:ext>
              </a:extLst>
            </p:cNvPr>
            <p:cNvCxnSpPr>
              <a:cxnSpLocks/>
            </p:cNvCxnSpPr>
            <p:nvPr/>
          </p:nvCxnSpPr>
          <p:spPr>
            <a:xfrm>
              <a:off x="11424138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7533046-F58D-4E93-B521-934CC2665032}"/>
              </a:ext>
            </a:extLst>
          </p:cNvPr>
          <p:cNvSpPr txBox="1"/>
          <p:nvPr/>
        </p:nvSpPr>
        <p:spPr>
          <a:xfrm>
            <a:off x="857962" y="4495864"/>
            <a:ext cx="1652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Inference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2CC126-B829-4624-AA3A-D89FC1B51850}"/>
              </a:ext>
            </a:extLst>
          </p:cNvPr>
          <p:cNvCxnSpPr>
            <a:cxnSpLocks/>
          </p:cNvCxnSpPr>
          <p:nvPr/>
        </p:nvCxnSpPr>
        <p:spPr>
          <a:xfrm>
            <a:off x="2212043" y="3351438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067C9A89-EA05-4D26-947C-C733F1FED51B}"/>
              </a:ext>
            </a:extLst>
          </p:cNvPr>
          <p:cNvCxnSpPr>
            <a:cxnSpLocks/>
          </p:cNvCxnSpPr>
          <p:nvPr/>
        </p:nvCxnSpPr>
        <p:spPr>
          <a:xfrm>
            <a:off x="9086131" y="5529428"/>
            <a:ext cx="6263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Flowchart: Data 60">
            <a:extLst>
              <a:ext uri="{FF2B5EF4-FFF2-40B4-BE49-F238E27FC236}">
                <a16:creationId xmlns:a16="http://schemas.microsoft.com/office/drawing/2014/main" id="{D1EDA838-7FE3-4B9E-AFC0-A72724B89675}"/>
              </a:ext>
            </a:extLst>
          </p:cNvPr>
          <p:cNvSpPr/>
          <p:nvPr/>
        </p:nvSpPr>
        <p:spPr>
          <a:xfrm>
            <a:off x="996161" y="3004213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 dirty="0"/>
              <a:t>Testing Dataset</a:t>
            </a:r>
          </a:p>
          <a:p>
            <a:pPr algn="ctr"/>
            <a:endParaRPr lang="en-US" dirty="0"/>
          </a:p>
        </p:txBody>
      </p:sp>
      <p:sp>
        <p:nvSpPr>
          <p:cNvPr id="62" name="Flowchart: Process 61">
            <a:extLst>
              <a:ext uri="{FF2B5EF4-FFF2-40B4-BE49-F238E27FC236}">
                <a16:creationId xmlns:a16="http://schemas.microsoft.com/office/drawing/2014/main" id="{03B64481-EDF0-4D5A-B724-7A428FC4D11A}"/>
              </a:ext>
            </a:extLst>
          </p:cNvPr>
          <p:cNvSpPr/>
          <p:nvPr/>
        </p:nvSpPr>
        <p:spPr>
          <a:xfrm>
            <a:off x="2693850" y="3015875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Preprocess</a:t>
            </a:r>
          </a:p>
          <a:p>
            <a:pPr algn="ctr"/>
            <a:endParaRPr lang="en-US"/>
          </a:p>
        </p:txBody>
      </p:sp>
      <p:sp>
        <p:nvSpPr>
          <p:cNvPr id="64" name="Flowchart: Process 63">
            <a:extLst>
              <a:ext uri="{FF2B5EF4-FFF2-40B4-BE49-F238E27FC236}">
                <a16:creationId xmlns:a16="http://schemas.microsoft.com/office/drawing/2014/main" id="{B5BBDBB2-4882-4116-A47E-FD9BB5933114}"/>
              </a:ext>
            </a:extLst>
          </p:cNvPr>
          <p:cNvSpPr/>
          <p:nvPr/>
        </p:nvSpPr>
        <p:spPr>
          <a:xfrm>
            <a:off x="6220248" y="3019158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Decode</a:t>
            </a:r>
          </a:p>
          <a:p>
            <a:pPr algn="ctr"/>
            <a:endParaRPr lang="en-US" dirty="0"/>
          </a:p>
        </p:txBody>
      </p:sp>
      <p:sp>
        <p:nvSpPr>
          <p:cNvPr id="93" name="Flowchart: Process 92">
            <a:extLst>
              <a:ext uri="{FF2B5EF4-FFF2-40B4-BE49-F238E27FC236}">
                <a16:creationId xmlns:a16="http://schemas.microsoft.com/office/drawing/2014/main" id="{F824FD29-2B84-423F-81A9-3524DC50B42A}"/>
              </a:ext>
            </a:extLst>
          </p:cNvPr>
          <p:cNvSpPr/>
          <p:nvPr/>
        </p:nvSpPr>
        <p:spPr>
          <a:xfrm>
            <a:off x="7996627" y="3015875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/>
              <a:t>Evaluation Criteria</a:t>
            </a:r>
          </a:p>
          <a:p>
            <a:pPr algn="ctr"/>
            <a:endParaRPr lang="en-US"/>
          </a:p>
        </p:txBody>
      </p:sp>
      <p:sp>
        <p:nvSpPr>
          <p:cNvPr id="94" name="Flowchart: Data 93">
            <a:extLst>
              <a:ext uri="{FF2B5EF4-FFF2-40B4-BE49-F238E27FC236}">
                <a16:creationId xmlns:a16="http://schemas.microsoft.com/office/drawing/2014/main" id="{073BA184-8B5C-4525-ABF9-BCEA0A17FADB}"/>
              </a:ext>
            </a:extLst>
          </p:cNvPr>
          <p:cNvSpPr/>
          <p:nvPr/>
        </p:nvSpPr>
        <p:spPr>
          <a:xfrm>
            <a:off x="9649913" y="3012944"/>
            <a:ext cx="1667884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91440" rtlCol="0" anchor="t"/>
          <a:lstStyle/>
          <a:p>
            <a:pPr algn="ctr"/>
            <a:r>
              <a:rPr lang="en-US" sz="1400">
                <a:solidFill>
                  <a:srgbClr val="000000"/>
                </a:solidFill>
                <a:latin typeface="Calibri" panose="020F0502020204030204" pitchFamily="34" charset="0"/>
              </a:rPr>
              <a:t>Model’s Performance</a:t>
            </a:r>
            <a:endParaRPr lang="en-US" sz="1400"/>
          </a:p>
          <a:p>
            <a:pPr algn="ctr"/>
            <a:endParaRPr lang="en-US"/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6473538A-3569-4FCE-AD15-FFC1D4ECDA01}"/>
              </a:ext>
            </a:extLst>
          </p:cNvPr>
          <p:cNvCxnSpPr>
            <a:cxnSpLocks/>
          </p:cNvCxnSpPr>
          <p:nvPr/>
        </p:nvCxnSpPr>
        <p:spPr>
          <a:xfrm>
            <a:off x="7497732" y="3351438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A33A5D6-C05A-4727-9064-2C5277632B63}"/>
              </a:ext>
            </a:extLst>
          </p:cNvPr>
          <p:cNvCxnSpPr>
            <a:cxnSpLocks/>
          </p:cNvCxnSpPr>
          <p:nvPr/>
        </p:nvCxnSpPr>
        <p:spPr>
          <a:xfrm>
            <a:off x="9271946" y="3330550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3355AE7C-F9F6-4320-842B-969075A978A9}"/>
              </a:ext>
            </a:extLst>
          </p:cNvPr>
          <p:cNvCxnSpPr>
            <a:cxnSpLocks/>
          </p:cNvCxnSpPr>
          <p:nvPr/>
        </p:nvCxnSpPr>
        <p:spPr>
          <a:xfrm>
            <a:off x="2040369" y="5464520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lowchart: Manual Input 5">
            <a:extLst>
              <a:ext uri="{FF2B5EF4-FFF2-40B4-BE49-F238E27FC236}">
                <a16:creationId xmlns:a16="http://schemas.microsoft.com/office/drawing/2014/main" id="{226ADB36-104C-45F2-81F0-76E7FA88B674}"/>
              </a:ext>
            </a:extLst>
          </p:cNvPr>
          <p:cNvSpPr/>
          <p:nvPr/>
        </p:nvSpPr>
        <p:spPr>
          <a:xfrm>
            <a:off x="706217" y="5085328"/>
            <a:ext cx="1334152" cy="672008"/>
          </a:xfrm>
          <a:prstGeom prst="flowChartManualIn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Image or Video</a:t>
            </a:r>
          </a:p>
          <a:p>
            <a:pPr algn="ctr"/>
            <a:endParaRPr lang="en-US" sz="1400"/>
          </a:p>
        </p:txBody>
      </p:sp>
      <p:sp>
        <p:nvSpPr>
          <p:cNvPr id="118" name="Flowchart: Process 117">
            <a:extLst>
              <a:ext uri="{FF2B5EF4-FFF2-40B4-BE49-F238E27FC236}">
                <a16:creationId xmlns:a16="http://schemas.microsoft.com/office/drawing/2014/main" id="{5FA86C68-A92E-49FD-9820-02F78CFB349F}"/>
              </a:ext>
            </a:extLst>
          </p:cNvPr>
          <p:cNvSpPr/>
          <p:nvPr/>
        </p:nvSpPr>
        <p:spPr>
          <a:xfrm>
            <a:off x="2529728" y="5172919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Preprocess</a:t>
            </a:r>
          </a:p>
          <a:p>
            <a:pPr algn="ctr"/>
            <a:endParaRPr lang="en-US"/>
          </a:p>
        </p:txBody>
      </p:sp>
      <p:sp>
        <p:nvSpPr>
          <p:cNvPr id="120" name="Flowchart: Process 119">
            <a:extLst>
              <a:ext uri="{FF2B5EF4-FFF2-40B4-BE49-F238E27FC236}">
                <a16:creationId xmlns:a16="http://schemas.microsoft.com/office/drawing/2014/main" id="{409FB641-90AB-4641-9063-93AE78CB7247}"/>
              </a:ext>
            </a:extLst>
          </p:cNvPr>
          <p:cNvSpPr/>
          <p:nvPr/>
        </p:nvSpPr>
        <p:spPr>
          <a:xfrm>
            <a:off x="6056126" y="5184994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Decode</a:t>
            </a:r>
          </a:p>
          <a:p>
            <a:pPr algn="ctr"/>
            <a:endParaRPr lang="en-US"/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7CA3DB0-5061-41CC-9A6A-B415FE017EFC}"/>
              </a:ext>
            </a:extLst>
          </p:cNvPr>
          <p:cNvCxnSpPr>
            <a:cxnSpLocks/>
          </p:cNvCxnSpPr>
          <p:nvPr/>
        </p:nvCxnSpPr>
        <p:spPr>
          <a:xfrm>
            <a:off x="3814073" y="5487594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884D2317-1F8A-4B5E-81F4-B9ED8287ABCD}"/>
              </a:ext>
            </a:extLst>
          </p:cNvPr>
          <p:cNvCxnSpPr>
            <a:cxnSpLocks/>
          </p:cNvCxnSpPr>
          <p:nvPr/>
        </p:nvCxnSpPr>
        <p:spPr>
          <a:xfrm>
            <a:off x="7333610" y="5513410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Flowchart: Process 123">
            <a:extLst>
              <a:ext uri="{FF2B5EF4-FFF2-40B4-BE49-F238E27FC236}">
                <a16:creationId xmlns:a16="http://schemas.microsoft.com/office/drawing/2014/main" id="{0AFD7959-53F4-4A31-81BC-E215E87A81A2}"/>
              </a:ext>
            </a:extLst>
          </p:cNvPr>
          <p:cNvSpPr/>
          <p:nvPr/>
        </p:nvSpPr>
        <p:spPr>
          <a:xfrm>
            <a:off x="7825070" y="5184994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>
                <a:solidFill>
                  <a:srgbClr val="000000"/>
                </a:solidFill>
                <a:latin typeface="Calibri" panose="020F0502020204030204" pitchFamily="34" charset="0"/>
              </a:rPr>
              <a:t>Draw box and label</a:t>
            </a:r>
            <a:endParaRPr lang="en-US" sz="1400"/>
          </a:p>
          <a:p>
            <a:pPr algn="ctr"/>
            <a:endParaRPr lang="en-US" sz="1400"/>
          </a:p>
          <a:p>
            <a:pPr algn="ctr"/>
            <a:endParaRPr lang="en-US"/>
          </a:p>
        </p:txBody>
      </p:sp>
      <p:sp>
        <p:nvSpPr>
          <p:cNvPr id="125" name="Flowchart: Data 124">
            <a:extLst>
              <a:ext uri="{FF2B5EF4-FFF2-40B4-BE49-F238E27FC236}">
                <a16:creationId xmlns:a16="http://schemas.microsoft.com/office/drawing/2014/main" id="{A935546A-36C5-4ED3-8035-BDDC0E1D75DD}"/>
              </a:ext>
            </a:extLst>
          </p:cNvPr>
          <p:cNvSpPr/>
          <p:nvPr/>
        </p:nvSpPr>
        <p:spPr>
          <a:xfrm>
            <a:off x="9582284" y="5188322"/>
            <a:ext cx="1735518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rIns="0" rtlCol="0" anchor="t"/>
          <a:lstStyle/>
          <a:p>
            <a:pPr algn="ctr"/>
            <a:r>
              <a:rPr lang="en-US" sz="1400">
                <a:solidFill>
                  <a:srgbClr val="000000"/>
                </a:solidFill>
                <a:latin typeface="Calibri" panose="020F0502020204030204" pitchFamily="34" charset="0"/>
              </a:rPr>
              <a:t>Image with predicted info</a:t>
            </a:r>
            <a:endParaRPr lang="en-US" sz="1400"/>
          </a:p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C66A0C-9F66-4C62-9E31-C4A5448A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38" name="Flowchart: Data 37">
            <a:extLst>
              <a:ext uri="{FF2B5EF4-FFF2-40B4-BE49-F238E27FC236}">
                <a16:creationId xmlns:a16="http://schemas.microsoft.com/office/drawing/2014/main" id="{56E18D59-9497-4544-8E01-D00043BDF251}"/>
              </a:ext>
            </a:extLst>
          </p:cNvPr>
          <p:cNvSpPr/>
          <p:nvPr/>
        </p:nvSpPr>
        <p:spPr>
          <a:xfrm>
            <a:off x="4397565" y="3012944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 dirty="0"/>
              <a:t>Trained Model</a:t>
            </a:r>
          </a:p>
          <a:p>
            <a:pPr algn="ctr"/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2348B0-5FBD-447A-B8F4-4D00B3F78887}"/>
              </a:ext>
            </a:extLst>
          </p:cNvPr>
          <p:cNvCxnSpPr>
            <a:stCxn id="62" idx="3"/>
            <a:endCxn id="38" idx="2"/>
          </p:cNvCxnSpPr>
          <p:nvPr/>
        </p:nvCxnSpPr>
        <p:spPr>
          <a:xfrm>
            <a:off x="3971334" y="3307477"/>
            <a:ext cx="5625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09CF725-B343-4D91-8CEA-CDB5BFC9C420}"/>
              </a:ext>
            </a:extLst>
          </p:cNvPr>
          <p:cNvCxnSpPr>
            <a:stCxn id="38" idx="5"/>
            <a:endCxn id="64" idx="1"/>
          </p:cNvCxnSpPr>
          <p:nvPr/>
        </p:nvCxnSpPr>
        <p:spPr>
          <a:xfrm>
            <a:off x="5624426" y="3307477"/>
            <a:ext cx="595822" cy="3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owchart: Data 45">
            <a:extLst>
              <a:ext uri="{FF2B5EF4-FFF2-40B4-BE49-F238E27FC236}">
                <a16:creationId xmlns:a16="http://schemas.microsoft.com/office/drawing/2014/main" id="{AD7D0AB7-6548-4BCD-B2F7-5E5232224F4E}"/>
              </a:ext>
            </a:extLst>
          </p:cNvPr>
          <p:cNvSpPr/>
          <p:nvPr/>
        </p:nvSpPr>
        <p:spPr>
          <a:xfrm>
            <a:off x="4154068" y="5188322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 dirty="0"/>
              <a:t>Trained Model</a:t>
            </a:r>
          </a:p>
          <a:p>
            <a:pPr algn="ctr"/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0BF4F6C-689B-4419-A45F-06C3403DD56C}"/>
              </a:ext>
            </a:extLst>
          </p:cNvPr>
          <p:cNvCxnSpPr>
            <a:stCxn id="46" idx="5"/>
            <a:endCxn id="120" idx="1"/>
          </p:cNvCxnSpPr>
          <p:nvPr/>
        </p:nvCxnSpPr>
        <p:spPr>
          <a:xfrm flipV="1">
            <a:off x="5380929" y="5476596"/>
            <a:ext cx="675197" cy="6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91145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5A062B-612D-44CC-9F06-D0EE1FC64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Training</a:t>
            </a: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8735F-6803-443B-94DA-E42BB6BA2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Preprocessing</a:t>
            </a:r>
          </a:p>
          <a:p>
            <a:r>
              <a:rPr lang="en-US" sz="2000" dirty="0"/>
              <a:t>First step in system as it is elementary </a:t>
            </a:r>
          </a:p>
          <a:p>
            <a:r>
              <a:rPr lang="en-US" sz="2000" dirty="0"/>
              <a:t>Four stages are included</a:t>
            </a:r>
          </a:p>
          <a:p>
            <a:r>
              <a:rPr lang="en-US" sz="2000" dirty="0"/>
              <a:t>Resizing , Photometric Distortion, Random Cropping, Random Flipping</a:t>
            </a:r>
          </a:p>
          <a:p>
            <a:pPr marL="0" indent="0">
              <a:buNone/>
            </a:pPr>
            <a:endParaRPr lang="en-US" sz="20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3D7ED-BE93-4136-9921-0B2E25D01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3471FF02-7EE3-48BF-9CB4-93C7825A3B61}"/>
              </a:ext>
            </a:extLst>
          </p:cNvPr>
          <p:cNvSpPr/>
          <p:nvPr/>
        </p:nvSpPr>
        <p:spPr>
          <a:xfrm>
            <a:off x="2819110" y="3315268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250000"/>
              </a:lnSpc>
            </a:pPr>
            <a:r>
              <a:rPr lang="en-US" sz="1400" dirty="0"/>
              <a:t>Preprocess</a:t>
            </a:r>
          </a:p>
          <a:p>
            <a:pPr algn="ctr"/>
            <a:endParaRPr lang="en-US" dirty="0"/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3928EF57-C871-42A3-AA4F-DEB5F50ADA87}"/>
              </a:ext>
            </a:extLst>
          </p:cNvPr>
          <p:cNvSpPr/>
          <p:nvPr/>
        </p:nvSpPr>
        <p:spPr>
          <a:xfrm>
            <a:off x="4630482" y="3327662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300000"/>
              </a:lnSpc>
            </a:pPr>
            <a:r>
              <a:rPr lang="en-US" sz="1400" dirty="0"/>
              <a:t>SSD</a:t>
            </a:r>
          </a:p>
          <a:p>
            <a:pPr algn="ctr"/>
            <a:endParaRPr lang="en-US" dirty="0"/>
          </a:p>
        </p:txBody>
      </p:sp>
      <p:sp>
        <p:nvSpPr>
          <p:cNvPr id="26" name="Flowchart: Process 25">
            <a:extLst>
              <a:ext uri="{FF2B5EF4-FFF2-40B4-BE49-F238E27FC236}">
                <a16:creationId xmlns:a16="http://schemas.microsoft.com/office/drawing/2014/main" id="{33AB60C9-06BD-4CDE-A818-F9CC1ED55261}"/>
              </a:ext>
            </a:extLst>
          </p:cNvPr>
          <p:cNvSpPr/>
          <p:nvPr/>
        </p:nvSpPr>
        <p:spPr>
          <a:xfrm>
            <a:off x="8247021" y="3315268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250000"/>
              </a:lnSpc>
            </a:pPr>
            <a:r>
              <a:rPr lang="en-US" sz="1400" dirty="0"/>
              <a:t>Train</a:t>
            </a:r>
          </a:p>
          <a:p>
            <a:pPr algn="ctr"/>
            <a:endParaRPr lang="en-US" dirty="0"/>
          </a:p>
        </p:txBody>
      </p:sp>
      <p:sp>
        <p:nvSpPr>
          <p:cNvPr id="27" name="Flowchart: Data 26">
            <a:extLst>
              <a:ext uri="{FF2B5EF4-FFF2-40B4-BE49-F238E27FC236}">
                <a16:creationId xmlns:a16="http://schemas.microsoft.com/office/drawing/2014/main" id="{73AB0193-5020-4D64-A3BC-FCF56F73805A}"/>
              </a:ext>
            </a:extLst>
          </p:cNvPr>
          <p:cNvSpPr/>
          <p:nvPr/>
        </p:nvSpPr>
        <p:spPr>
          <a:xfrm>
            <a:off x="9972698" y="3309405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250000"/>
              </a:lnSpc>
            </a:pPr>
            <a:r>
              <a:rPr lang="en-US" sz="1400" dirty="0"/>
              <a:t>Loss</a:t>
            </a:r>
          </a:p>
          <a:p>
            <a:pPr algn="ctr"/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09E2638-BA3C-4E18-8797-D83A628F1064}"/>
              </a:ext>
            </a:extLst>
          </p:cNvPr>
          <p:cNvGrpSpPr/>
          <p:nvPr/>
        </p:nvGrpSpPr>
        <p:grpSpPr>
          <a:xfrm>
            <a:off x="774896" y="2481943"/>
            <a:ext cx="10884877" cy="1738312"/>
            <a:chOff x="539261" y="2145323"/>
            <a:chExt cx="10884877" cy="128367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383B883-7A29-4817-91CB-86BD699982EF}"/>
                </a:ext>
              </a:extLst>
            </p:cNvPr>
            <p:cNvCxnSpPr/>
            <p:nvPr/>
          </p:nvCxnSpPr>
          <p:spPr>
            <a:xfrm>
              <a:off x="539261" y="2145323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88F45EE-796B-4410-BF61-A7B8DDFCC562}"/>
                </a:ext>
              </a:extLst>
            </p:cNvPr>
            <p:cNvCxnSpPr/>
            <p:nvPr/>
          </p:nvCxnSpPr>
          <p:spPr>
            <a:xfrm>
              <a:off x="545123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F1D8112-3481-47F4-8D22-A841943ACEA5}"/>
                </a:ext>
              </a:extLst>
            </p:cNvPr>
            <p:cNvCxnSpPr/>
            <p:nvPr/>
          </p:nvCxnSpPr>
          <p:spPr>
            <a:xfrm>
              <a:off x="539261" y="3429000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3A0EF2-D461-47EE-93A7-B47C93130ED0}"/>
                </a:ext>
              </a:extLst>
            </p:cNvPr>
            <p:cNvCxnSpPr>
              <a:cxnSpLocks/>
            </p:cNvCxnSpPr>
            <p:nvPr/>
          </p:nvCxnSpPr>
          <p:spPr>
            <a:xfrm>
              <a:off x="11424138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EC87105-3A4D-45A0-B3DE-A2B026E37BAD}"/>
              </a:ext>
            </a:extLst>
          </p:cNvPr>
          <p:cNvSpPr txBox="1"/>
          <p:nvPr/>
        </p:nvSpPr>
        <p:spPr>
          <a:xfrm>
            <a:off x="1093597" y="2648939"/>
            <a:ext cx="1652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Training </a:t>
            </a:r>
          </a:p>
        </p:txBody>
      </p:sp>
      <p:sp>
        <p:nvSpPr>
          <p:cNvPr id="35" name="Flowchart: Data 34">
            <a:extLst>
              <a:ext uri="{FF2B5EF4-FFF2-40B4-BE49-F238E27FC236}">
                <a16:creationId xmlns:a16="http://schemas.microsoft.com/office/drawing/2014/main" id="{2BD195DF-BC2D-4C07-8537-C8017DAF7A95}"/>
              </a:ext>
            </a:extLst>
          </p:cNvPr>
          <p:cNvSpPr/>
          <p:nvPr/>
        </p:nvSpPr>
        <p:spPr>
          <a:xfrm>
            <a:off x="1079854" y="3309405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 dirty="0"/>
              <a:t>Training Dataset</a:t>
            </a:r>
          </a:p>
          <a:p>
            <a:pPr algn="ctr"/>
            <a:endParaRPr lang="en-US" dirty="0"/>
          </a:p>
        </p:txBody>
      </p:sp>
      <p:sp>
        <p:nvSpPr>
          <p:cNvPr id="55" name="Flowchart: Data 54">
            <a:extLst>
              <a:ext uri="{FF2B5EF4-FFF2-40B4-BE49-F238E27FC236}">
                <a16:creationId xmlns:a16="http://schemas.microsoft.com/office/drawing/2014/main" id="{01DCCBCF-3AC8-49E9-9977-69A8170F81A9}"/>
              </a:ext>
            </a:extLst>
          </p:cNvPr>
          <p:cNvSpPr/>
          <p:nvPr/>
        </p:nvSpPr>
        <p:spPr>
          <a:xfrm>
            <a:off x="6435649" y="3309405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250000"/>
              </a:lnSpc>
            </a:pPr>
            <a:r>
              <a:rPr lang="en-US" sz="1400" dirty="0"/>
              <a:t>Model</a:t>
            </a:r>
          </a:p>
          <a:p>
            <a:pPr algn="ctr"/>
            <a:endParaRPr lang="en-US" dirty="0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FF911CA-85BD-4DF4-A6AC-279F3C76839D}"/>
              </a:ext>
            </a:extLst>
          </p:cNvPr>
          <p:cNvCxnSpPr>
            <a:cxnSpLocks/>
          </p:cNvCxnSpPr>
          <p:nvPr/>
        </p:nvCxnSpPr>
        <p:spPr>
          <a:xfrm>
            <a:off x="2268415" y="3662522"/>
            <a:ext cx="5802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C1E795B-C2EA-4628-9271-FB5E63C1E74B}"/>
              </a:ext>
            </a:extLst>
          </p:cNvPr>
          <p:cNvCxnSpPr>
            <a:cxnSpLocks/>
          </p:cNvCxnSpPr>
          <p:nvPr/>
        </p:nvCxnSpPr>
        <p:spPr>
          <a:xfrm>
            <a:off x="4096594" y="3662522"/>
            <a:ext cx="5338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888C0EE8-701C-4CC5-B1CF-056DE10CB4F3}"/>
              </a:ext>
            </a:extLst>
          </p:cNvPr>
          <p:cNvCxnSpPr>
            <a:cxnSpLocks/>
          </p:cNvCxnSpPr>
          <p:nvPr/>
        </p:nvCxnSpPr>
        <p:spPr>
          <a:xfrm>
            <a:off x="5907966" y="3662522"/>
            <a:ext cx="6257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A3FC7A3-D200-4B53-AF14-6E8CDABFEB7E}"/>
              </a:ext>
            </a:extLst>
          </p:cNvPr>
          <p:cNvCxnSpPr>
            <a:cxnSpLocks/>
          </p:cNvCxnSpPr>
          <p:nvPr/>
        </p:nvCxnSpPr>
        <p:spPr>
          <a:xfrm>
            <a:off x="7631723" y="3662522"/>
            <a:ext cx="6152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CED06718-B3D3-4842-BE89-373F9C0E4C3B}"/>
              </a:ext>
            </a:extLst>
          </p:cNvPr>
          <p:cNvCxnSpPr>
            <a:cxnSpLocks/>
          </p:cNvCxnSpPr>
          <p:nvPr/>
        </p:nvCxnSpPr>
        <p:spPr>
          <a:xfrm>
            <a:off x="9524505" y="3603938"/>
            <a:ext cx="5338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0190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7DBC7-7319-44E4-B97F-77A153354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Preprocessing(cont..)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4F795-413A-44F8-8E5E-F4DF7C30A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They refresh in every iteration except resizing</a:t>
            </a:r>
          </a:p>
          <a:p>
            <a:r>
              <a:rPr lang="en-US" sz="2000" dirty="0"/>
              <a:t>Very important step because of making the model to get more data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Resizing</a:t>
            </a:r>
          </a:p>
          <a:p>
            <a:pPr marL="0" indent="0">
              <a:buNone/>
            </a:pPr>
            <a:r>
              <a:rPr lang="en-US" sz="2000" dirty="0"/>
              <a:t>It is pretty obvious that is need to resize all the images </a:t>
            </a:r>
            <a:r>
              <a:rPr lang="en-US" sz="2000" dirty="0" err="1"/>
              <a:t>wrt</a:t>
            </a:r>
            <a:r>
              <a:rPr lang="en-US" sz="2000" dirty="0"/>
              <a:t> model’s dimensions (300*300 for my model)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Photometric Distortion</a:t>
            </a:r>
          </a:p>
          <a:p>
            <a:r>
              <a:rPr lang="en-US" sz="2000" dirty="0"/>
              <a:t>Distort brightness, contrast, saturation, and hue, each with a 50% chance, in random order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pPr marL="0" indent="0">
              <a:buNone/>
            </a:pPr>
            <a:r>
              <a:rPr lang="en-US" sz="2000" i="1" dirty="0"/>
              <a:t>Random Cropping and Random Flipping</a:t>
            </a:r>
          </a:p>
          <a:p>
            <a:r>
              <a:rPr lang="en-US" sz="2000" dirty="0"/>
              <a:t>Randomly cropped and flip images with 50% chance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A31335-BDB5-4381-8EA3-19DD60C7A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3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9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6F838-096E-40C3-81F1-CBD139BE1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397"/>
            <a:ext cx="10515600" cy="1273233"/>
          </a:xfrm>
        </p:spPr>
        <p:txBody>
          <a:bodyPr>
            <a:normAutofit/>
          </a:bodyPr>
          <a:lstStyle/>
          <a:p>
            <a:r>
              <a:rPr lang="en-US" sz="4000" dirty="0"/>
              <a:t>SingleShot multibox Detector(SSD)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23B16-4EF5-414F-986E-0C98053DD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8024"/>
            <a:ext cx="10515600" cy="36941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Base Convolution, Auxiliary Convolution, Prediction Convolution </a:t>
            </a:r>
            <a:r>
              <a:rPr lang="en-US" sz="1400" dirty="0"/>
              <a:t>(5)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Base Convolution</a:t>
            </a:r>
          </a:p>
          <a:p>
            <a:r>
              <a:rPr lang="en-US" sz="2000" dirty="0"/>
              <a:t>Use VGG16 that is trained on ImageNet by transfer learning</a:t>
            </a:r>
          </a:p>
          <a:p>
            <a:r>
              <a:rPr lang="en-US" sz="2000" dirty="0"/>
              <a:t>Take out conv4-3,and conv7 for Prediction Convolution</a:t>
            </a:r>
          </a:p>
          <a:p>
            <a:r>
              <a:rPr lang="en-US" sz="2000" dirty="0"/>
              <a:t>Dimension are halved into 38*38 in conv4-3 and 19*19 in conv7 ( 300*300-&gt;150*150 (pool 1) , 150*150-&gt;75*75(pool 2) , 75*75-&gt; 38*38(pool 3 ceiling mode in this pooling ), 38*38-&gt;19*19 (pool 4) )</a:t>
            </a:r>
          </a:p>
          <a:p>
            <a:r>
              <a:rPr lang="en-US" sz="2000" dirty="0"/>
              <a:t>In original VGG16 fc6 and fc7 ( Fully connected layers )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9572F5-7D90-4ABA-8FA3-8FA4F1C91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905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BE7CEC-6464-4598-B578-683EF964B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SSD(cont..)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B0422-C347-4D9E-8EAF-06D77D65F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Need to convert into convolution and subsample by decimation ( in original  VGG16 there is 4096 filters(feature detectors) but we just want only 1024 filters for our model to reduce computational </a:t>
            </a:r>
            <a:r>
              <a:rPr lang="en-US" sz="2000" dirty="0" err="1"/>
              <a:t>expensivity</a:t>
            </a:r>
            <a:r>
              <a:rPr lang="en-US" sz="2000" dirty="0"/>
              <a:t> )</a:t>
            </a:r>
            <a:endParaRPr lang="en-US" sz="2000" dirty="0">
              <a:cs typeface="Calibri"/>
            </a:endParaRPr>
          </a:p>
          <a:p>
            <a:pPr marL="0" indent="0">
              <a:buNone/>
            </a:pPr>
            <a:endParaRPr lang="en-US" sz="2000" i="1" dirty="0">
              <a:cs typeface="Calibri"/>
            </a:endParaRPr>
          </a:p>
          <a:p>
            <a:pPr marL="0" indent="0">
              <a:buNone/>
            </a:pPr>
            <a:r>
              <a:rPr lang="en-US" sz="2000" i="1" dirty="0"/>
              <a:t>Auxiliary Convolution</a:t>
            </a:r>
            <a:endParaRPr lang="en-US" sz="2000" i="1" dirty="0">
              <a:cs typeface="Calibri"/>
            </a:endParaRPr>
          </a:p>
          <a:p>
            <a:r>
              <a:rPr lang="en-US" sz="2000" dirty="0"/>
              <a:t>SSD add more convolution layers for different scale objects</a:t>
            </a:r>
            <a:endParaRPr lang="en-US" sz="2000" dirty="0">
              <a:cs typeface="Calibri"/>
            </a:endParaRPr>
          </a:p>
          <a:p>
            <a:r>
              <a:rPr lang="en-US" sz="2000" dirty="0"/>
              <a:t>Four layers for prediction</a:t>
            </a:r>
            <a:endParaRPr lang="en-US" sz="2000" dirty="0">
              <a:cs typeface="Calibri"/>
            </a:endParaRPr>
          </a:p>
          <a:p>
            <a:r>
              <a:rPr lang="en-US" sz="2000" dirty="0"/>
              <a:t>Conv8-2,Conv9-2,Conv10-2,Conv11-2 and dimensions are 10*10,5*5,3*3 and 1*1</a:t>
            </a:r>
            <a:endParaRPr lang="en-US" sz="2000" dirty="0">
              <a:cs typeface="Calibri"/>
            </a:endParaRPr>
          </a:p>
          <a:p>
            <a:endParaRPr lang="en-US" sz="2000" dirty="0">
              <a:cs typeface="Calibri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6A0207-6005-44E9-9BCA-FE52E3C28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419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5B8B2-F285-42B1-BD30-3F5B47781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000"/>
              <a:t>SSD(cont..)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A497E-810C-4AC6-89D8-D86A25541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endParaRPr lang="en-US" sz="1100" dirty="0"/>
          </a:p>
          <a:p>
            <a:pPr marL="0" indent="0">
              <a:buNone/>
            </a:pPr>
            <a:r>
              <a:rPr lang="en-US" sz="2000" i="1" dirty="0">
                <a:ea typeface="+mn-lt"/>
                <a:cs typeface="+mn-lt"/>
              </a:rPr>
              <a:t>Prediction Convolution</a:t>
            </a:r>
            <a:endParaRPr lang="en-US" sz="2000" dirty="0">
              <a:ea typeface="+mn-lt"/>
              <a:cs typeface="+mn-lt"/>
            </a:endParaRPr>
          </a:p>
          <a:p>
            <a:r>
              <a:rPr lang="en-US" sz="2000" dirty="0">
                <a:ea typeface="+mn-lt"/>
                <a:cs typeface="+mn-lt"/>
              </a:rPr>
              <a:t>This part is where we get location and class for input images for every pixels of the feature map</a:t>
            </a:r>
          </a:p>
          <a:p>
            <a:r>
              <a:rPr lang="en-US" sz="2000" dirty="0"/>
              <a:t>That mean for conv4-3, yield 38*38 class prediction</a:t>
            </a:r>
            <a:endParaRPr lang="en-US" sz="2000" dirty="0">
              <a:cs typeface="Calibri"/>
            </a:endParaRPr>
          </a:p>
          <a:p>
            <a:r>
              <a:rPr lang="en-US" sz="2000" dirty="0"/>
              <a:t>More in location</a:t>
            </a:r>
            <a:endParaRPr lang="en-US" sz="2000" dirty="0">
              <a:cs typeface="Calibri"/>
            </a:endParaRPr>
          </a:p>
          <a:p>
            <a:r>
              <a:rPr lang="en-US" sz="2000" dirty="0"/>
              <a:t>This numbers of locations predicted here is as follow..</a:t>
            </a:r>
            <a:endParaRPr lang="en-US" sz="2000" dirty="0">
              <a:cs typeface="Calibri"/>
            </a:endParaRPr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dirty="0">
              <a:cs typeface="Calibri"/>
            </a:endParaRPr>
          </a:p>
          <a:p>
            <a:pPr marL="0" indent="0">
              <a:buNone/>
            </a:pPr>
            <a:endParaRPr lang="en-US" sz="1100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6A251-2B7A-481C-9357-0242085B5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/>
              <a:pPr>
                <a:spcAft>
                  <a:spcPts val="600"/>
                </a:spcAft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404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4AF3E8-F541-4174-93E8-55F527A75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000" dirty="0">
                <a:cs typeface="Calibri Light"/>
              </a:rPr>
              <a:t>Prediction Convolution(cont..)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58CDC-7796-4D13-9949-91F647B2E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000" dirty="0">
                <a:ea typeface="+mn-lt"/>
                <a:cs typeface="+mn-lt"/>
              </a:rPr>
              <a:t>   Conv4-3 -&gt; 4 locations (4 * 38 *38)</a:t>
            </a:r>
          </a:p>
          <a:p>
            <a:r>
              <a:rPr lang="en-US" sz="2000" dirty="0">
                <a:ea typeface="+mn-lt"/>
                <a:cs typeface="+mn-lt"/>
              </a:rPr>
              <a:t>   Conv7 -&gt; 6 locations (6 *19*19)</a:t>
            </a:r>
          </a:p>
          <a:p>
            <a:r>
              <a:rPr lang="en-US" sz="2000" dirty="0">
                <a:ea typeface="+mn-lt"/>
                <a:cs typeface="+mn-lt"/>
              </a:rPr>
              <a:t>   Conv8-2 -&gt; 6 locations (6 * 10*10)</a:t>
            </a:r>
          </a:p>
          <a:p>
            <a:r>
              <a:rPr lang="en-US" sz="2000" dirty="0">
                <a:ea typeface="+mn-lt"/>
                <a:cs typeface="+mn-lt"/>
              </a:rPr>
              <a:t>   Conv9-2 -&gt; 6 locations (6 *5*5)</a:t>
            </a:r>
          </a:p>
          <a:p>
            <a:r>
              <a:rPr lang="en-US" sz="2000" dirty="0">
                <a:ea typeface="+mn-lt"/>
                <a:cs typeface="+mn-lt"/>
              </a:rPr>
              <a:t>   Conv10-2 -&gt; 4 locations (4*3*3)</a:t>
            </a:r>
          </a:p>
          <a:p>
            <a:r>
              <a:rPr lang="en-US" sz="2000" dirty="0">
                <a:ea typeface="+mn-lt"/>
                <a:cs typeface="+mn-lt"/>
              </a:rPr>
              <a:t>   Conv11-2 -&gt; 4 locations (4*1*1)</a:t>
            </a: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Total of 8732 location predictions </a:t>
            </a:r>
            <a:endParaRPr lang="en-US" sz="20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5927E-117F-446B-B351-1A2A250D6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96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DB66F6E8-4D4A-4907-940A-774703A2D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F1F5A56-E82B-4FD5-9025-B72896FF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AD17E-63B2-4954-B2A5-C8108DFA5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8078342" cy="1096331"/>
          </a:xfrm>
          <a:prstGeom prst="ellipse">
            <a:avLst/>
          </a:prstGeom>
        </p:spPr>
        <p:txBody>
          <a:bodyPr>
            <a:normAutofit/>
          </a:bodyPr>
          <a:lstStyle/>
          <a:p>
            <a:r>
              <a:rPr lang="en-US" sz="4000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Abstract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97F8C3A-7F9C-4A0E-8EC8-D0DD8F3A89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1424243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72E29D-1476-4C4A-B6F6-7EA21B754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603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91AB7C5-42F0-4638-AB3D-1EF1C40473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491AB7C5-42F0-4638-AB3D-1EF1C40473D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FD9A529-420B-42C5-93AC-B55CAC93D8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BFD9A529-420B-42C5-93AC-B55CAC93D8D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2DC153-DC3B-4406-A6D8-D5D7868912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CE2DC153-DC3B-4406-A6D8-D5D7868912E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D6E8772-D714-4C1B-A8C4-D045CFBBDA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ED6E8772-D714-4C1B-A8C4-D045CFBBDA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C433FC5-5EC7-432B-ADF9-649DD07DB3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5C433FC5-5EC7-432B-ADF9-649DD07DB3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80912CD-4DBB-4DEF-8C5E-2C3E8B38A3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5">
                                            <p:graphicEl>
                                              <a:dgm id="{380912CD-4DBB-4DEF-8C5E-2C3E8B38A3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EC36F5-0B0F-4742-9C9B-425633FD61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5">
                                            <p:graphicEl>
                                              <a:dgm id="{F6EC36F5-0B0F-4742-9C9B-425633FD61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51B04AE-854F-4D65-9AEC-02D9F66EFB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C51B04AE-854F-4D65-9AEC-02D9F66EFB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84CE256-9A41-493E-B480-2E25785D5C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D84CE256-9A41-493E-B480-2E25785D5C7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8BBEF17-733B-4A2E-B111-0341CD5C4E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5">
                                            <p:graphicEl>
                                              <a:dgm id="{78BBEF17-733B-4A2E-B111-0341CD5C4E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CD3E0EB-050C-4260-8CD7-6AB864FC5C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dgm id="{FCD3E0EB-050C-4260-8CD7-6AB864FC5C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858D935-D01D-4FB3-86D3-1618013BDC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5">
                                            <p:graphicEl>
                                              <a:dgm id="{1858D935-D01D-4FB3-86D3-1618013BDC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9475CD4-8980-4B3F-9685-1AE8A4567F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5">
                                            <p:graphicEl>
                                              <a:dgm id="{29475CD4-8980-4B3F-9685-1AE8A4567F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0539340-4B65-4659-9976-E79D78E7C7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5">
                                            <p:graphicEl>
                                              <a:dgm id="{C0539340-4B65-4659-9976-E79D78E7C7E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0240E5D-72D2-42D9-A911-80BD01EB32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5">
                                            <p:graphicEl>
                                              <a:dgm id="{E0240E5D-72D2-42D9-A911-80BD01EB322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F8A644-F071-469E-A1B2-C8F8DBCA10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5">
                                            <p:graphicEl>
                                              <a:dgm id="{19F8A644-F071-469E-A1B2-C8F8DBCA10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363E4FC-6E47-4C91-8EA6-0012D5FA68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5">
                                            <p:graphicEl>
                                              <a:dgm id="{2363E4FC-6E47-4C91-8EA6-0012D5FA68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CEF15C8-38F7-40E0-B8AF-0207DFF0AB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ECEF15C8-38F7-40E0-B8AF-0207DFF0AB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8E167-EC7C-44F6-A16A-DDFF75A6B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Prior Boxes</a:t>
            </a:r>
            <a:endParaRPr lang="en-US" sz="4000" dirty="0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257054-4DC1-4854-96FD-AC3EECDAD46E}"/>
              </a:ext>
            </a:extLst>
          </p:cNvPr>
          <p:cNvSpPr txBox="1"/>
          <p:nvPr/>
        </p:nvSpPr>
        <p:spPr>
          <a:xfrm>
            <a:off x="7513849" y="3830775"/>
            <a:ext cx="3421892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/>
              <a:t>Center-Size Presentation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D669B8-2F84-49BA-A730-0D0EE7233644}"/>
              </a:ext>
            </a:extLst>
          </p:cNvPr>
          <p:cNvSpPr txBox="1"/>
          <p:nvPr/>
        </p:nvSpPr>
        <p:spPr>
          <a:xfrm>
            <a:off x="899746" y="1481435"/>
            <a:ext cx="5196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/>
              <a:t>Prior boxes presentations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9C94BB-2144-46D8-BB3F-6D6842418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6653BDA-6BF7-466E-B7AD-3B726059F1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943100"/>
            <a:ext cx="6450624" cy="4778375"/>
          </a:xfrm>
        </p:spPr>
      </p:pic>
    </p:spTree>
    <p:extLst>
      <p:ext uri="{BB962C8B-B14F-4D97-AF65-F5344CB8AC3E}">
        <p14:creationId xmlns:p14="http://schemas.microsoft.com/office/powerpoint/2010/main" val="42446500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DEACE-BD22-422B-A758-52F2292C0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Prior Boxes(cont...)</a:t>
            </a:r>
            <a:endParaRPr lang="en-US" sz="4000" dirty="0"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94E29E-2095-47B7-AB0A-D6C2887AF743}"/>
              </a:ext>
            </a:extLst>
          </p:cNvPr>
          <p:cNvSpPr txBox="1"/>
          <p:nvPr/>
        </p:nvSpPr>
        <p:spPr>
          <a:xfrm>
            <a:off x="7809315" y="3933235"/>
            <a:ext cx="31031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Boundary Presentation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72E5C2-33CB-45B1-8D53-C9792153D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0B997B-3640-4A7F-9FCC-E553D51AC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1631" y="1690688"/>
            <a:ext cx="6355652" cy="4665662"/>
          </a:xfrm>
        </p:spPr>
      </p:pic>
    </p:spTree>
    <p:extLst>
      <p:ext uri="{BB962C8B-B14F-4D97-AF65-F5344CB8AC3E}">
        <p14:creationId xmlns:p14="http://schemas.microsoft.com/office/powerpoint/2010/main" val="24602109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15EC69-0C3B-4FD1-A656-7FA07493F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 dirty="0"/>
              <a:t>Prior Boxes(cont..)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1FA72-B384-4343-B335-20E19082F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How prior boxes are created?</a:t>
            </a:r>
            <a:r>
              <a:rPr lang="en-US" sz="1400" dirty="0"/>
              <a:t> (7)</a:t>
            </a:r>
          </a:p>
          <a:p>
            <a:pPr marL="0" indent="0">
              <a:buNone/>
            </a:pPr>
            <a:r>
              <a:rPr lang="en-US" sz="2000" dirty="0"/>
              <a:t>Prior boxes are created with scale and aspect ratios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pPr marL="0" indent="0">
              <a:buNone/>
            </a:pPr>
            <a:r>
              <a:rPr lang="en-US" sz="2000" i="1" dirty="0"/>
              <a:t>Scale</a:t>
            </a:r>
          </a:p>
          <a:p>
            <a:pPr marL="0" indent="0">
              <a:buNone/>
            </a:pPr>
            <a:r>
              <a:rPr lang="en-US" sz="2000" dirty="0"/>
              <a:t>Conv4_3 : 0.2, Conv7 : 0.2, Conv8_2 : 0.375, Conv9_2 : 0.55, Conv10_2 : 0.725, Conv11_2 : 0.9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Aspect Ratios</a:t>
            </a:r>
          </a:p>
          <a:p>
            <a:pPr marL="0" indent="0">
              <a:buNone/>
            </a:pPr>
            <a:r>
              <a:rPr lang="en-US" sz="2000" dirty="0"/>
              <a:t>Conv4_3 :	1, 2/1, 1/2, the ratio between this and the next layer</a:t>
            </a:r>
          </a:p>
          <a:p>
            <a:pPr marL="0" indent="0">
              <a:buNone/>
            </a:pPr>
            <a:r>
              <a:rPr lang="en-US" sz="2000" dirty="0"/>
              <a:t>Conv7     : 	1, 2/1, 3/1, 1/2, 1/3, the ratio between this and the next layer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796AF-54C9-4013-9BE6-FE07795B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7813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25A97-0053-476D-8238-6D29DDDA1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/>
              <a:t>Prior Boxes(cont..)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C8365-939F-46CF-BAEB-5D865D9C7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2"/>
            <a:ext cx="10168128" cy="38672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Conv8_2 : 	1, 2/1, 3/1, 1/2, 1/3, the ratio between this and the next layer</a:t>
            </a:r>
          </a:p>
          <a:p>
            <a:pPr marL="0" indent="0">
              <a:buNone/>
            </a:pPr>
            <a:r>
              <a:rPr lang="en-US" sz="2000" dirty="0"/>
              <a:t>Conv9_2 : 	1, 2/1, 3/1, 1/2, 1/3, the ratio between this and the next layer</a:t>
            </a:r>
          </a:p>
          <a:p>
            <a:pPr marL="0" indent="0">
              <a:buNone/>
            </a:pPr>
            <a:r>
              <a:rPr lang="en-US" sz="2000" dirty="0"/>
              <a:t>Conv10_2 : 	1, 2/1, 1/2, the ratio between this and the next layer</a:t>
            </a:r>
          </a:p>
          <a:p>
            <a:pPr marL="0" indent="0">
              <a:buNone/>
            </a:pPr>
            <a:r>
              <a:rPr lang="en-US" sz="2000" dirty="0"/>
              <a:t>Conv11_2 : 	1, 2/1, 1/2, the ratio between this and the next layer</a:t>
            </a:r>
          </a:p>
          <a:p>
            <a:pPr marL="0" indent="0">
              <a:buNone/>
            </a:pPr>
            <a:endParaRPr lang="en-US" sz="2000" i="1" dirty="0"/>
          </a:p>
          <a:p>
            <a:pPr marL="0" indent="0">
              <a:buNone/>
            </a:pPr>
            <a:r>
              <a:rPr lang="en-US" sz="2000" i="1" dirty="0"/>
              <a:t>prior boxes per feature map(exclude prior box between current and next feature map)</a:t>
            </a:r>
          </a:p>
          <a:p>
            <a:pPr marL="0" indent="0">
              <a:buNone/>
            </a:pPr>
            <a:r>
              <a:rPr lang="en-US" sz="2000" dirty="0" err="1"/>
              <a:t>Cx</a:t>
            </a:r>
            <a:r>
              <a:rPr lang="en-US" sz="2000" dirty="0"/>
              <a:t>	-	j  + 0.5 / feature map dimension ( j is each pixel in feature map )</a:t>
            </a:r>
          </a:p>
          <a:p>
            <a:pPr marL="0" indent="0">
              <a:buNone/>
            </a:pPr>
            <a:r>
              <a:rPr lang="en-US" sz="2000" dirty="0"/>
              <a:t>Cy	-	</a:t>
            </a:r>
            <a:r>
              <a:rPr lang="en-US" sz="2000" dirty="0" err="1"/>
              <a:t>i</a:t>
            </a:r>
            <a:r>
              <a:rPr lang="en-US" sz="2000" dirty="0"/>
              <a:t>  + 0.5 / feature map dimension ( </a:t>
            </a:r>
            <a:r>
              <a:rPr lang="en-US" sz="2000" dirty="0" err="1"/>
              <a:t>i</a:t>
            </a:r>
            <a:r>
              <a:rPr lang="en-US" sz="2000" dirty="0"/>
              <a:t> is each pixel in feature map )</a:t>
            </a:r>
          </a:p>
          <a:p>
            <a:pPr marL="0" indent="0">
              <a:buNone/>
            </a:pPr>
            <a:r>
              <a:rPr lang="en-US" sz="2000" dirty="0"/>
              <a:t>Width     -	prior box scale of current feature map * square root of each aspect ratio in current feature map ( may be 3 or 5 </a:t>
            </a:r>
            <a:r>
              <a:rPr lang="en-US" sz="2000" dirty="0" err="1"/>
              <a:t>wrt</a:t>
            </a:r>
            <a:r>
              <a:rPr lang="en-US" sz="2000" dirty="0"/>
              <a:t> feature map 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E6823-BD4D-4C1E-A8AB-0CFA816E8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86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9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" name="Freeform: Shape 11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C8789F-9B9A-462A-A71F-870DE3533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397"/>
            <a:ext cx="10515600" cy="1273233"/>
          </a:xfrm>
        </p:spPr>
        <p:txBody>
          <a:bodyPr>
            <a:normAutofit/>
          </a:bodyPr>
          <a:lstStyle/>
          <a:p>
            <a:r>
              <a:rPr lang="en-US" sz="4000" dirty="0"/>
              <a:t>Prior Boxes (cont..)</a:t>
            </a:r>
          </a:p>
        </p:txBody>
      </p:sp>
      <p:sp>
        <p:nvSpPr>
          <p:cNvPr id="29" name="Rectangle 13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3E7E3-9B7B-4D77-9155-23ED93103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76" y="2546341"/>
            <a:ext cx="10515600" cy="36043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High        -	 prior box scale of current feature map / square root of each aspect ratio in  current feature map ( may be 3 or 5 </a:t>
            </a:r>
            <a:r>
              <a:rPr lang="en-US" sz="2000" dirty="0" err="1"/>
              <a:t>wrt</a:t>
            </a:r>
            <a:r>
              <a:rPr lang="en-US" sz="2000" dirty="0"/>
              <a:t> feature map 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prior box between current and next feature map(not in Conv11_2 as it is a last feature and there is no next feature map)</a:t>
            </a:r>
          </a:p>
          <a:p>
            <a:pPr marL="0" indent="0">
              <a:buNone/>
            </a:pPr>
            <a:r>
              <a:rPr lang="en-US" sz="2000" dirty="0" err="1"/>
              <a:t>Cx</a:t>
            </a:r>
            <a:r>
              <a:rPr lang="en-US" sz="2000" dirty="0"/>
              <a:t>		-	j  + 0.5 / feature map dimension ( j is each pixel in feature map )</a:t>
            </a:r>
          </a:p>
          <a:p>
            <a:pPr marL="0" indent="0">
              <a:buNone/>
            </a:pPr>
            <a:r>
              <a:rPr lang="en-US" sz="2000" dirty="0"/>
              <a:t>Cy		-	</a:t>
            </a:r>
            <a:r>
              <a:rPr lang="en-US" sz="2000" dirty="0" err="1"/>
              <a:t>i</a:t>
            </a:r>
            <a:r>
              <a:rPr lang="en-US" sz="2000" dirty="0"/>
              <a:t>  + 0.5 / feature map dimension ( </a:t>
            </a:r>
            <a:r>
              <a:rPr lang="en-US" sz="2000" dirty="0" err="1"/>
              <a:t>i</a:t>
            </a:r>
            <a:r>
              <a:rPr lang="en-US" sz="2000" dirty="0"/>
              <a:t> is each pixel in feature map )</a:t>
            </a:r>
          </a:p>
          <a:p>
            <a:pPr marL="0" indent="0">
              <a:buNone/>
            </a:pPr>
            <a:r>
              <a:rPr lang="en-US" sz="2000" dirty="0"/>
              <a:t>Width, High	-	square root of the multiplication of prior box scale of current feature map 			and prior box scale of next feature map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DD97D9-0CC2-4617-8BD9-586F80940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977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84CC2-1F66-4F42-AA9D-27953FC10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1850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How to Find 8732 ground true?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C617B-307E-4805-A5F2-0627A3D69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26577"/>
            <a:ext cx="6163408" cy="4879824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Create 8732 prior boxes ( slide 32-34 )</a:t>
            </a:r>
          </a:p>
          <a:p>
            <a:r>
              <a:rPr lang="en-US" sz="2000" dirty="0"/>
              <a:t>Jaccard Overlap between prior boxes and ground true boxes.</a:t>
            </a:r>
          </a:p>
          <a:p>
            <a:r>
              <a:rPr lang="en-US" sz="2000" dirty="0"/>
              <a:t>Find what priors overlapped most to which object.</a:t>
            </a:r>
          </a:p>
          <a:p>
            <a:r>
              <a:rPr lang="en-US" sz="2000" dirty="0"/>
              <a:t>Priors that doesn’t overlap over threshold is set to background label.</a:t>
            </a:r>
          </a:p>
          <a:p>
            <a:r>
              <a:rPr lang="en-US" sz="2000" dirty="0"/>
              <a:t>Label the location </a:t>
            </a:r>
            <a:r>
              <a:rPr lang="en-US" sz="2000" dirty="0" err="1"/>
              <a:t>wrt</a:t>
            </a:r>
            <a:r>
              <a:rPr lang="en-US" sz="2000" dirty="0"/>
              <a:t> priors max overlapped to ground true boxes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Jaccard Overlap ( Intersection over Union )</a:t>
            </a:r>
          </a:p>
          <a:p>
            <a:pPr marL="0" indent="0">
              <a:buNone/>
            </a:pPr>
            <a:r>
              <a:rPr lang="en-US" sz="2000" dirty="0"/>
              <a:t>Criteria that say how much two locations are overlapped.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The formula of JO is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/>
              <a:t>Jaccard Overlap = A </a:t>
            </a:r>
            <a:r>
              <a:rPr lang="hy-AM" sz="2000" dirty="0"/>
              <a:t>Ո</a:t>
            </a:r>
            <a:r>
              <a:rPr lang="en-US" sz="2000" dirty="0"/>
              <a:t> B / A U B</a:t>
            </a:r>
            <a:r>
              <a:rPr lang="en-US" sz="1400" dirty="0">
                <a:solidFill>
                  <a:prstClr val="black"/>
                </a:solidFill>
              </a:rPr>
              <a:t>(2)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931A6-C9C4-4EAC-8F4B-EE342DC4C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5" name="Picture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912157AA-5421-4ABD-9D38-7FAA84B831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437" b="3"/>
          <a:stretch/>
        </p:blipFill>
        <p:spPr>
          <a:xfrm>
            <a:off x="7297615" y="1496187"/>
            <a:ext cx="4583961" cy="4680776"/>
          </a:xfrm>
          <a:custGeom>
            <a:avLst/>
            <a:gdLst>
              <a:gd name="connsiteX0" fmla="*/ 133155 w 4114800"/>
              <a:gd name="connsiteY0" fmla="*/ 0 h 5712488"/>
              <a:gd name="connsiteX1" fmla="*/ 3981645 w 4114800"/>
              <a:gd name="connsiteY1" fmla="*/ 0 h 5712488"/>
              <a:gd name="connsiteX2" fmla="*/ 4114800 w 4114800"/>
              <a:gd name="connsiteY2" fmla="*/ 133155 h 5712488"/>
              <a:gd name="connsiteX3" fmla="*/ 4114800 w 4114800"/>
              <a:gd name="connsiteY3" fmla="*/ 5579333 h 5712488"/>
              <a:gd name="connsiteX4" fmla="*/ 3981645 w 4114800"/>
              <a:gd name="connsiteY4" fmla="*/ 5712488 h 5712488"/>
              <a:gd name="connsiteX5" fmla="*/ 133155 w 4114800"/>
              <a:gd name="connsiteY5" fmla="*/ 5712488 h 5712488"/>
              <a:gd name="connsiteX6" fmla="*/ 0 w 4114800"/>
              <a:gd name="connsiteY6" fmla="*/ 5579333 h 5712488"/>
              <a:gd name="connsiteX7" fmla="*/ 0 w 4114800"/>
              <a:gd name="connsiteY7" fmla="*/ 133155 h 5712488"/>
              <a:gd name="connsiteX8" fmla="*/ 133155 w 4114800"/>
              <a:gd name="connsiteY8" fmla="*/ 0 h 5712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56414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1E5CA4-A5EE-4015-A1CD-A69288958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Train </a:t>
            </a:r>
            <a:endParaRPr lang="en-US" sz="4000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D16E-576F-4BB2-BC54-CCE249118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2704013"/>
            <a:ext cx="9941319" cy="363760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i="1" dirty="0"/>
              <a:t>Multibox Loss</a:t>
            </a:r>
            <a:endParaRPr lang="en-US" sz="2000" dirty="0">
              <a:cs typeface="Calibri"/>
            </a:endParaRPr>
          </a:p>
          <a:p>
            <a:r>
              <a:rPr lang="en-US" sz="2000" dirty="0"/>
              <a:t>Localization loss</a:t>
            </a:r>
            <a:endParaRPr lang="en-US" sz="2000" dirty="0">
              <a:cs typeface="Calibri"/>
            </a:endParaRPr>
          </a:p>
          <a:p>
            <a:r>
              <a:rPr lang="en-US" sz="2000" dirty="0"/>
              <a:t>Confident loss ( class score )</a:t>
            </a:r>
            <a:endParaRPr lang="en-US" sz="2000" dirty="0">
              <a:cs typeface="Calibri"/>
            </a:endParaRPr>
          </a:p>
          <a:p>
            <a:r>
              <a:rPr lang="en-US" sz="2000" dirty="0"/>
              <a:t>Total loss = L (conf) + </a:t>
            </a:r>
            <a:r>
              <a:rPr lang="el-GR" sz="2000" dirty="0"/>
              <a:t>α</a:t>
            </a:r>
            <a:r>
              <a:rPr lang="en-US" sz="2000" dirty="0"/>
              <a:t> L (loc) (</a:t>
            </a:r>
            <a:r>
              <a:rPr lang="el-GR" sz="2000" dirty="0"/>
              <a:t>α</a:t>
            </a:r>
            <a:r>
              <a:rPr lang="en-US" sz="2000" dirty="0"/>
              <a:t> = learning rate )</a:t>
            </a:r>
            <a:endParaRPr lang="en-US" sz="2000" dirty="0">
              <a:cs typeface="Calibri"/>
            </a:endParaRPr>
          </a:p>
          <a:p>
            <a:endParaRPr lang="en-US" sz="2000" dirty="0">
              <a:cs typeface="Calibri"/>
            </a:endParaRPr>
          </a:p>
          <a:p>
            <a:pPr marL="0" indent="0">
              <a:buNone/>
            </a:pPr>
            <a:r>
              <a:rPr lang="en-US" sz="2000" i="1" dirty="0"/>
              <a:t>Location loss </a:t>
            </a:r>
            <a:endParaRPr lang="en-US" sz="2000" i="1" dirty="0">
              <a:cs typeface="Calibri"/>
            </a:endParaRPr>
          </a:p>
          <a:p>
            <a:r>
              <a:rPr lang="en-US" sz="2000" dirty="0"/>
              <a:t>Find the ground true location for 8732 boxes (slide 35)</a:t>
            </a:r>
          </a:p>
          <a:p>
            <a:r>
              <a:rPr lang="en-US" sz="2000" dirty="0">
                <a:cs typeface="Calibri"/>
              </a:rPr>
              <a:t>Encode the positive location(non background)</a:t>
            </a:r>
          </a:p>
          <a:p>
            <a:r>
              <a:rPr lang="en-US" sz="2000" dirty="0"/>
              <a:t>Smooth L1 loss</a:t>
            </a:r>
            <a:endParaRPr lang="en-US" sz="2000" dirty="0">
              <a:cs typeface="Calibri"/>
            </a:endParaRPr>
          </a:p>
          <a:p>
            <a:pPr marL="0" indent="0">
              <a:buNone/>
            </a:pPr>
            <a:endParaRPr lang="en-US" sz="1900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301194-DBF9-4031-ABC3-686C44BEE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1698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0EBF-A9C7-4980-BE26-A4A2E6ED3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Encoding</a:t>
            </a:r>
            <a:endParaRPr lang="en-US" sz="4000" dirty="0">
              <a:cs typeface="Calibri Light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9EC4F-42DF-4408-BF5D-D4BB3E051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In SSD, we find gradient descent with the offset not the real boxes’ location</a:t>
            </a:r>
          </a:p>
          <a:p>
            <a:r>
              <a:rPr lang="en-US" sz="2000" dirty="0"/>
              <a:t>We need to encode the true location for our loss function</a:t>
            </a:r>
          </a:p>
          <a:p>
            <a:r>
              <a:rPr lang="en-US" sz="2000" dirty="0"/>
              <a:t>Find offset between the predicted boxes and their corresponding prior boxes </a:t>
            </a:r>
            <a:r>
              <a:rPr lang="en-US" sz="1400" dirty="0"/>
              <a:t>(3)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For center-sized representation</a:t>
            </a:r>
          </a:p>
          <a:p>
            <a:pPr marL="0" indent="0">
              <a:buNone/>
            </a:pPr>
            <a:r>
              <a:rPr lang="en-US" sz="2000" dirty="0"/>
              <a:t>Let say predicted boxes are [ </a:t>
            </a:r>
            <a:r>
              <a:rPr lang="en-US" sz="2000" dirty="0" err="1"/>
              <a:t>x</a:t>
            </a:r>
            <a:r>
              <a:rPr lang="en-US" sz="1400" i="1" dirty="0" err="1">
                <a:solidFill>
                  <a:prstClr val="black"/>
                </a:solidFill>
              </a:rPr>
              <a:t>pre</a:t>
            </a:r>
            <a:r>
              <a:rPr lang="en-US" sz="2000" i="1" dirty="0"/>
              <a:t> </a:t>
            </a:r>
            <a:r>
              <a:rPr lang="en-US" sz="2000" dirty="0"/>
              <a:t>,</a:t>
            </a:r>
            <a:r>
              <a:rPr lang="en-US" sz="2000" dirty="0" err="1"/>
              <a:t>y</a:t>
            </a:r>
            <a:r>
              <a:rPr lang="en-US" sz="1400" i="1" dirty="0" err="1">
                <a:solidFill>
                  <a:prstClr val="black"/>
                </a:solidFill>
              </a:rPr>
              <a:t>pre</a:t>
            </a:r>
            <a:r>
              <a:rPr lang="en-US" sz="2000" dirty="0"/>
              <a:t> , </a:t>
            </a:r>
            <a:r>
              <a:rPr lang="en-US" sz="2000" dirty="0" err="1"/>
              <a:t>w</a:t>
            </a:r>
            <a:r>
              <a:rPr lang="en-US" sz="1400" i="1" dirty="0" err="1">
                <a:solidFill>
                  <a:prstClr val="black"/>
                </a:solidFill>
              </a:rPr>
              <a:t>pre</a:t>
            </a:r>
            <a:r>
              <a:rPr lang="en-US" sz="2000" dirty="0"/>
              <a:t> , </a:t>
            </a:r>
            <a:r>
              <a:rPr lang="en-US" sz="2000" dirty="0" err="1"/>
              <a:t>h</a:t>
            </a:r>
            <a:r>
              <a:rPr lang="en-US" sz="1400" i="1" dirty="0" err="1">
                <a:solidFill>
                  <a:prstClr val="black"/>
                </a:solidFill>
              </a:rPr>
              <a:t>pre</a:t>
            </a:r>
            <a:r>
              <a:rPr lang="en-US" sz="2000" i="1" dirty="0"/>
              <a:t> </a:t>
            </a:r>
            <a:r>
              <a:rPr lang="en-US" sz="2000" dirty="0"/>
              <a:t>] and prior boxes are [ </a:t>
            </a:r>
            <a:r>
              <a:rPr lang="en-US" sz="2000" dirty="0" err="1"/>
              <a:t>x</a:t>
            </a:r>
            <a:r>
              <a:rPr lang="en-US" sz="1400" i="1" dirty="0" err="1">
                <a:solidFill>
                  <a:prstClr val="black"/>
                </a:solidFill>
              </a:rPr>
              <a:t>pri</a:t>
            </a:r>
            <a:r>
              <a:rPr lang="en-US" sz="2000" i="1" dirty="0"/>
              <a:t> </a:t>
            </a:r>
            <a:r>
              <a:rPr lang="en-US" sz="2000" dirty="0"/>
              <a:t>,</a:t>
            </a:r>
            <a:r>
              <a:rPr lang="en-US" sz="2000" dirty="0" err="1"/>
              <a:t>y</a:t>
            </a:r>
            <a:r>
              <a:rPr lang="en-US" sz="1400" i="1" dirty="0" err="1">
                <a:solidFill>
                  <a:prstClr val="black"/>
                </a:solidFill>
              </a:rPr>
              <a:t>pri</a:t>
            </a:r>
            <a:r>
              <a:rPr lang="en-US" sz="2000" dirty="0"/>
              <a:t> , </a:t>
            </a:r>
            <a:r>
              <a:rPr lang="en-US" sz="2000" dirty="0" err="1"/>
              <a:t>w</a:t>
            </a:r>
            <a:r>
              <a:rPr lang="en-US" sz="1400" i="1" dirty="0" err="1">
                <a:solidFill>
                  <a:prstClr val="black"/>
                </a:solidFill>
              </a:rPr>
              <a:t>pri</a:t>
            </a:r>
            <a:r>
              <a:rPr lang="en-US" sz="2000" dirty="0"/>
              <a:t> , </a:t>
            </a:r>
            <a:r>
              <a:rPr lang="en-US" sz="2000" dirty="0" err="1"/>
              <a:t>h</a:t>
            </a:r>
            <a:r>
              <a:rPr lang="en-US" sz="1400" i="1" dirty="0" err="1">
                <a:solidFill>
                  <a:prstClr val="black"/>
                </a:solidFill>
              </a:rPr>
              <a:t>pri</a:t>
            </a:r>
            <a:r>
              <a:rPr lang="en-US" sz="2000" dirty="0"/>
              <a:t>] </a:t>
            </a:r>
            <a:endParaRPr lang="en-US" sz="2000" i="1" dirty="0"/>
          </a:p>
          <a:p>
            <a:pPr marL="0" indent="0">
              <a:buNone/>
            </a:pPr>
            <a:r>
              <a:rPr lang="en-US" sz="2000" dirty="0"/>
              <a:t>The formula is…</a:t>
            </a:r>
          </a:p>
          <a:p>
            <a:pPr marL="0" indent="0">
              <a:buNone/>
            </a:pPr>
            <a:r>
              <a:rPr lang="en-US" sz="2000" dirty="0"/>
              <a:t>x’     =      ( </a:t>
            </a:r>
            <a:r>
              <a:rPr lang="en-US" sz="2000" dirty="0" err="1"/>
              <a:t>x</a:t>
            </a:r>
            <a:r>
              <a:rPr lang="en-US" sz="1400" i="1" dirty="0" err="1"/>
              <a:t>pre</a:t>
            </a:r>
            <a:r>
              <a:rPr lang="en-US" sz="2000" i="1" dirty="0"/>
              <a:t>  </a:t>
            </a:r>
            <a:r>
              <a:rPr lang="en-US" sz="2000" dirty="0"/>
              <a:t> -   </a:t>
            </a:r>
            <a:r>
              <a:rPr lang="en-US" sz="2000" dirty="0" err="1"/>
              <a:t>x</a:t>
            </a:r>
            <a:r>
              <a:rPr lang="en-US" sz="1400" i="1" dirty="0" err="1">
                <a:solidFill>
                  <a:prstClr val="black"/>
                </a:solidFill>
              </a:rPr>
              <a:t>pri</a:t>
            </a:r>
            <a:r>
              <a:rPr lang="en-US" sz="2000" dirty="0"/>
              <a:t>  /   </a:t>
            </a:r>
            <a:r>
              <a:rPr lang="en-US" sz="2000" dirty="0" err="1"/>
              <a:t>w</a:t>
            </a:r>
            <a:r>
              <a:rPr lang="en-US" sz="1400" i="1" dirty="0" err="1">
                <a:solidFill>
                  <a:prstClr val="black"/>
                </a:solidFill>
              </a:rPr>
              <a:t>pri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r>
              <a:rPr lang="en-US" sz="2000" dirty="0"/>
              <a:t>y’     =      ( </a:t>
            </a:r>
            <a:r>
              <a:rPr lang="en-US" sz="2000" dirty="0" err="1"/>
              <a:t>y</a:t>
            </a:r>
            <a:r>
              <a:rPr lang="en-US" sz="1400" i="1" dirty="0" err="1">
                <a:solidFill>
                  <a:prstClr val="black"/>
                </a:solidFill>
              </a:rPr>
              <a:t>pre</a:t>
            </a:r>
            <a:r>
              <a:rPr lang="en-US" sz="2000" dirty="0"/>
              <a:t>   -   </a:t>
            </a:r>
            <a:r>
              <a:rPr lang="en-US" sz="2000" dirty="0" err="1"/>
              <a:t>y</a:t>
            </a:r>
            <a:r>
              <a:rPr lang="en-US" sz="1400" i="1" dirty="0" err="1">
                <a:solidFill>
                  <a:prstClr val="black"/>
                </a:solidFill>
              </a:rPr>
              <a:t>pri</a:t>
            </a:r>
            <a:r>
              <a:rPr lang="en-US" sz="2000" i="1" dirty="0"/>
              <a:t> </a:t>
            </a:r>
            <a:r>
              <a:rPr lang="en-US" sz="2000" dirty="0"/>
              <a:t> /   </a:t>
            </a:r>
            <a:r>
              <a:rPr lang="en-US" sz="2000" dirty="0" err="1"/>
              <a:t>h</a:t>
            </a:r>
            <a:r>
              <a:rPr lang="en-US" sz="1400" i="1" dirty="0" err="1">
                <a:solidFill>
                  <a:prstClr val="black"/>
                </a:solidFill>
              </a:rPr>
              <a:t>pri</a:t>
            </a:r>
            <a:r>
              <a:rPr lang="en-US" sz="2000" dirty="0"/>
              <a:t> 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B7355-C045-4ACC-8B0E-A07A32165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760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AC0E75-7447-4B45-8E68-098D96A04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397"/>
            <a:ext cx="10515600" cy="1273233"/>
          </a:xfrm>
        </p:spPr>
        <p:txBody>
          <a:bodyPr>
            <a:normAutofit/>
          </a:bodyPr>
          <a:lstStyle/>
          <a:p>
            <a:r>
              <a:rPr lang="en-US" sz="4000"/>
              <a:t>Encoding (cont..)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64BBB-CEE8-41F6-94D3-25B67915C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9815"/>
            <a:ext cx="10515600" cy="431653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/>
              <a:t>w’       =      ln [   </a:t>
            </a:r>
            <a:r>
              <a:rPr lang="en-US" sz="2000" err="1"/>
              <a:t>w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/>
              <a:t>   /   </a:t>
            </a:r>
            <a:r>
              <a:rPr lang="en-US" sz="2000" err="1"/>
              <a:t>w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/>
              <a:t>]</a:t>
            </a:r>
          </a:p>
          <a:p>
            <a:pPr marL="0" indent="0">
              <a:buNone/>
            </a:pPr>
            <a:r>
              <a:rPr lang="en-US" sz="2000"/>
              <a:t>h’        =      ln [   </a:t>
            </a:r>
            <a:r>
              <a:rPr lang="en-US" sz="2000" err="1"/>
              <a:t>h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/>
              <a:t>  /    </a:t>
            </a:r>
            <a:r>
              <a:rPr lang="en-US" sz="2000" err="1"/>
              <a:t>h</a:t>
            </a:r>
            <a:r>
              <a:rPr lang="en-US" sz="1400" i="1" err="1"/>
              <a:t>pri</a:t>
            </a:r>
            <a:r>
              <a:rPr lang="en-US" sz="1400" i="1"/>
              <a:t> </a:t>
            </a:r>
            <a:r>
              <a:rPr lang="en-US" sz="2000"/>
              <a:t>]</a:t>
            </a:r>
          </a:p>
          <a:p>
            <a:pPr marL="0" indent="0">
              <a:buNone/>
            </a:pPr>
            <a:r>
              <a:rPr lang="en-US" sz="2000"/>
              <a:t>For boundary representation</a:t>
            </a:r>
          </a:p>
          <a:p>
            <a:pPr marL="0" indent="0">
              <a:buNone/>
            </a:pPr>
            <a:r>
              <a:rPr lang="en-US" sz="2000"/>
              <a:t>Let say predicted boxes are [ </a:t>
            </a:r>
            <a:r>
              <a:rPr lang="en-US" sz="2000" err="1"/>
              <a:t>x</a:t>
            </a:r>
            <a:r>
              <a:rPr lang="en-US" sz="1400" i="1" err="1"/>
              <a:t>min_pre</a:t>
            </a:r>
            <a:r>
              <a:rPr lang="en-US" sz="1400" i="1"/>
              <a:t> </a:t>
            </a:r>
            <a:r>
              <a:rPr lang="en-US" sz="2000"/>
              <a:t>,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min_pre</a:t>
            </a:r>
            <a:r>
              <a:rPr lang="en-US" sz="1400" i="1">
                <a:solidFill>
                  <a:prstClr val="black"/>
                </a:solidFill>
              </a:rPr>
              <a:t> </a:t>
            </a:r>
            <a:r>
              <a:rPr lang="en-US" sz="2000"/>
              <a:t>, </a:t>
            </a:r>
            <a:r>
              <a:rPr lang="en-US" sz="2000" err="1"/>
              <a:t>x</a:t>
            </a:r>
            <a:r>
              <a:rPr lang="en-US" sz="1400" i="1" err="1"/>
              <a:t>max_pre</a:t>
            </a:r>
            <a:r>
              <a:rPr lang="en-US" sz="2000"/>
              <a:t> , 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max_pre</a:t>
            </a:r>
            <a:r>
              <a:rPr lang="en-US" sz="2000"/>
              <a:t>] and prior box  are [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min_pri</a:t>
            </a:r>
            <a:r>
              <a:rPr lang="en-US" sz="2000" err="1"/>
              <a:t>,y</a:t>
            </a:r>
            <a:r>
              <a:rPr lang="en-US" sz="1400" i="1" err="1">
                <a:solidFill>
                  <a:prstClr val="black"/>
                </a:solidFill>
              </a:rPr>
              <a:t>min_pri</a:t>
            </a:r>
            <a:r>
              <a:rPr lang="en-US" sz="2000"/>
              <a:t> ,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max_pri</a:t>
            </a:r>
            <a:r>
              <a:rPr lang="en-US" sz="2000"/>
              <a:t> , 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max_pri</a:t>
            </a:r>
            <a:r>
              <a:rPr lang="en-US" sz="2000" i="1"/>
              <a:t> </a:t>
            </a:r>
            <a:r>
              <a:rPr lang="en-US" sz="2000"/>
              <a:t>] </a:t>
            </a:r>
          </a:p>
          <a:p>
            <a:pPr marL="0" indent="0">
              <a:buNone/>
            </a:pPr>
            <a:r>
              <a:rPr lang="en-US" sz="2000"/>
              <a:t>The formula is…</a:t>
            </a:r>
          </a:p>
          <a:p>
            <a:pPr marL="0" indent="0">
              <a:buNone/>
            </a:pPr>
            <a:r>
              <a:rPr lang="en-US" sz="2000" err="1"/>
              <a:t>x’</a:t>
            </a:r>
            <a:r>
              <a:rPr lang="en-US" sz="2000" i="1" err="1"/>
              <a:t>min</a:t>
            </a:r>
            <a:r>
              <a:rPr lang="en-US" sz="2000" i="1"/>
              <a:t>      </a:t>
            </a:r>
            <a:r>
              <a:rPr lang="en-US" sz="2000"/>
              <a:t>=       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min_pre</a:t>
            </a:r>
            <a:r>
              <a:rPr lang="en-US" sz="1400" i="1">
                <a:solidFill>
                  <a:prstClr val="black"/>
                </a:solidFill>
              </a:rPr>
              <a:t>          </a:t>
            </a:r>
            <a:r>
              <a:rPr lang="en-US" sz="2000"/>
              <a:t>-    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min_pri</a:t>
            </a:r>
            <a:r>
              <a:rPr lang="en-US" sz="2000" i="1"/>
              <a:t>       </a:t>
            </a:r>
            <a:r>
              <a:rPr lang="en-US" sz="2000"/>
              <a:t>/</a:t>
            </a:r>
            <a:r>
              <a:rPr lang="en-US" sz="2000" i="1"/>
              <a:t>   </a:t>
            </a:r>
            <a:r>
              <a:rPr lang="en-US" sz="2000" err="1"/>
              <a:t>w</a:t>
            </a:r>
            <a:r>
              <a:rPr lang="en-US" sz="1400" i="1" err="1"/>
              <a:t>pri</a:t>
            </a:r>
            <a:endParaRPr lang="en-US" sz="2000"/>
          </a:p>
          <a:p>
            <a:pPr marL="0" indent="0">
              <a:buNone/>
            </a:pPr>
            <a:r>
              <a:rPr lang="en-US" sz="2000" err="1"/>
              <a:t>x’</a:t>
            </a:r>
            <a:r>
              <a:rPr lang="en-US" sz="2000" i="1" err="1"/>
              <a:t>max</a:t>
            </a:r>
            <a:r>
              <a:rPr lang="en-US" sz="2000" i="1"/>
              <a:t>     </a:t>
            </a:r>
            <a:r>
              <a:rPr lang="en-US" sz="2000"/>
              <a:t>=       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max_pre</a:t>
            </a:r>
            <a:r>
              <a:rPr lang="en-US" sz="2000" i="1"/>
              <a:t>       </a:t>
            </a:r>
            <a:r>
              <a:rPr lang="en-US" sz="2000"/>
              <a:t>-</a:t>
            </a:r>
            <a:r>
              <a:rPr lang="en-US" sz="2000" i="1"/>
              <a:t>   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max_pri</a:t>
            </a:r>
            <a:r>
              <a:rPr lang="en-US" sz="2000" i="1"/>
              <a:t>      </a:t>
            </a:r>
            <a:r>
              <a:rPr lang="en-US" sz="2000"/>
              <a:t>/</a:t>
            </a:r>
            <a:r>
              <a:rPr lang="en-US" sz="2000" i="1"/>
              <a:t>    </a:t>
            </a:r>
            <a:r>
              <a:rPr lang="en-US" sz="2000" err="1"/>
              <a:t>w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 i="1">
                <a:solidFill>
                  <a:prstClr val="black"/>
                </a:solidFill>
              </a:rPr>
              <a:t> </a:t>
            </a:r>
            <a:endParaRPr lang="en-US" sz="2000" i="1"/>
          </a:p>
          <a:p>
            <a:pPr marL="0" lvl="0" indent="0">
              <a:buNone/>
            </a:pPr>
            <a:r>
              <a:rPr lang="en-US" sz="2000" err="1"/>
              <a:t>y’</a:t>
            </a:r>
            <a:r>
              <a:rPr lang="en-US" sz="2000" i="1" err="1"/>
              <a:t>min</a:t>
            </a:r>
            <a:r>
              <a:rPr lang="en-US" sz="2000" i="1"/>
              <a:t>      </a:t>
            </a:r>
            <a:r>
              <a:rPr lang="en-US" sz="2000"/>
              <a:t>=</a:t>
            </a:r>
            <a:r>
              <a:rPr lang="en-US" sz="2000" i="1"/>
              <a:t>        </a:t>
            </a:r>
            <a:r>
              <a:rPr lang="en-US" sz="2000" i="1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min_pre</a:t>
            </a:r>
            <a:r>
              <a:rPr lang="en-US" sz="1400" i="1">
                <a:solidFill>
                  <a:prstClr val="black"/>
                </a:solidFill>
              </a:rPr>
              <a:t> </a:t>
            </a:r>
            <a:r>
              <a:rPr lang="en-US" sz="2000" i="1"/>
              <a:t>      </a:t>
            </a:r>
            <a:r>
              <a:rPr lang="en-US" sz="2000"/>
              <a:t>-     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min_pri</a:t>
            </a:r>
            <a:r>
              <a:rPr lang="en-US" sz="2000" i="1"/>
              <a:t>      </a:t>
            </a:r>
            <a:r>
              <a:rPr lang="en-US" sz="2000"/>
              <a:t>/</a:t>
            </a:r>
            <a:r>
              <a:rPr lang="en-US" sz="2000" i="1"/>
              <a:t>    </a:t>
            </a:r>
            <a:r>
              <a:rPr lang="en-US" sz="2000" err="1"/>
              <a:t>h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 i="1">
                <a:solidFill>
                  <a:prstClr val="black"/>
                </a:solidFill>
              </a:rPr>
              <a:t> </a:t>
            </a:r>
            <a:endParaRPr lang="en-US" sz="2000"/>
          </a:p>
          <a:p>
            <a:pPr marL="0" lvl="0" indent="0">
              <a:buNone/>
            </a:pPr>
            <a:r>
              <a:rPr lang="en-US" sz="2000" err="1"/>
              <a:t>y’</a:t>
            </a:r>
            <a:r>
              <a:rPr lang="en-US" sz="2000" i="1" err="1"/>
              <a:t>max</a:t>
            </a:r>
            <a:r>
              <a:rPr lang="en-US" sz="2000" i="1"/>
              <a:t>     </a:t>
            </a:r>
            <a:r>
              <a:rPr lang="en-US" sz="2000"/>
              <a:t>=        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max_pre</a:t>
            </a:r>
            <a:r>
              <a:rPr lang="en-US" sz="2000" i="1"/>
              <a:t>      </a:t>
            </a:r>
            <a:r>
              <a:rPr lang="en-US" sz="2000"/>
              <a:t>-</a:t>
            </a:r>
            <a:r>
              <a:rPr lang="en-US" sz="2000" i="1"/>
              <a:t>    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max_pri</a:t>
            </a:r>
            <a:r>
              <a:rPr lang="en-US" sz="2000" i="1"/>
              <a:t>     </a:t>
            </a:r>
            <a:r>
              <a:rPr lang="en-US" sz="2000"/>
              <a:t>/</a:t>
            </a:r>
            <a:r>
              <a:rPr lang="en-US" sz="2000" i="1"/>
              <a:t>     </a:t>
            </a:r>
            <a:r>
              <a:rPr lang="en-US" sz="2000" err="1"/>
              <a:t>h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 i="1">
                <a:solidFill>
                  <a:prstClr val="black"/>
                </a:solidFill>
              </a:rPr>
              <a:t> </a:t>
            </a:r>
            <a:endParaRPr lang="en-US" sz="2000"/>
          </a:p>
          <a:p>
            <a:pPr marL="0" lv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5042F-053B-4DF7-AEA9-CAF37D6B7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120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8EFF0-AE3C-4E92-81E5-E023222C1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732" y="500062"/>
            <a:ext cx="5020408" cy="1325563"/>
          </a:xfrm>
          <a:prstGeom prst="ellipse">
            <a:avLst/>
          </a:prstGeom>
        </p:spPr>
        <p:txBody>
          <a:bodyPr>
            <a:normAutofit/>
          </a:bodyPr>
          <a:lstStyle/>
          <a:p>
            <a:pPr>
              <a:lnSpc>
                <a:spcPct val="0"/>
              </a:lnSpc>
            </a:pPr>
            <a:r>
              <a:rPr lang="en-US" sz="4000" dirty="0"/>
              <a:t>Confident Loss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26AA1B-BD18-4A2A-B34B-1FB59FCDF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39</a:t>
            </a:fld>
            <a:endParaRPr lang="en-US"/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7CD3AE6C-E68D-4451-BEFA-B17EB1F74C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904326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69EE9BC-CC7E-40FF-BFEF-08341310B4BF}"/>
              </a:ext>
            </a:extLst>
          </p:cNvPr>
          <p:cNvSpPr txBox="1"/>
          <p:nvPr/>
        </p:nvSpPr>
        <p:spPr>
          <a:xfrm>
            <a:off x="10867292" y="5336931"/>
            <a:ext cx="486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(8)</a:t>
            </a:r>
          </a:p>
        </p:txBody>
      </p:sp>
    </p:spTree>
    <p:extLst>
      <p:ext uri="{BB962C8B-B14F-4D97-AF65-F5344CB8AC3E}">
        <p14:creationId xmlns:p14="http://schemas.microsoft.com/office/powerpoint/2010/main" val="1371929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DB5F6-59F6-4316-8EF8-FAAD66BD2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Introduction</a:t>
            </a: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46CF4-BE02-41D9-A984-176785B30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597" y="2117995"/>
            <a:ext cx="5393361" cy="3693571"/>
          </a:xfrm>
        </p:spPr>
        <p:txBody>
          <a:bodyPr>
            <a:normAutofit/>
          </a:bodyPr>
          <a:lstStyle/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Practical with huge-improvement of hardware in recent years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Computer vision can be utilized in many fields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Primary process in automotive machines 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Self-driving cars will be major role people’s transportation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Will reduce a lot of fatalities if we could develop good object detection system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Implement with SingleShot multibox Detector and use KITTI dataset for training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Graphic 49" descr="Car">
            <a:extLst>
              <a:ext uri="{FF2B5EF4-FFF2-40B4-BE49-F238E27FC236}">
                <a16:creationId xmlns:a16="http://schemas.microsoft.com/office/drawing/2014/main" id="{957847CC-BEF7-4A96-8756-DB1B6C565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87184" y="1216485"/>
            <a:ext cx="3781051" cy="3781051"/>
          </a:xfrm>
          <a:custGeom>
            <a:avLst/>
            <a:gdLst>
              <a:gd name="connsiteX0" fmla="*/ 133155 w 4114800"/>
              <a:gd name="connsiteY0" fmla="*/ 0 h 5712488"/>
              <a:gd name="connsiteX1" fmla="*/ 3981645 w 4114800"/>
              <a:gd name="connsiteY1" fmla="*/ 0 h 5712488"/>
              <a:gd name="connsiteX2" fmla="*/ 4114800 w 4114800"/>
              <a:gd name="connsiteY2" fmla="*/ 133155 h 5712488"/>
              <a:gd name="connsiteX3" fmla="*/ 4114800 w 4114800"/>
              <a:gd name="connsiteY3" fmla="*/ 5579333 h 5712488"/>
              <a:gd name="connsiteX4" fmla="*/ 3981645 w 4114800"/>
              <a:gd name="connsiteY4" fmla="*/ 5712488 h 5712488"/>
              <a:gd name="connsiteX5" fmla="*/ 133155 w 4114800"/>
              <a:gd name="connsiteY5" fmla="*/ 5712488 h 5712488"/>
              <a:gd name="connsiteX6" fmla="*/ 0 w 4114800"/>
              <a:gd name="connsiteY6" fmla="*/ 5579333 h 5712488"/>
              <a:gd name="connsiteX7" fmla="*/ 0 w 4114800"/>
              <a:gd name="connsiteY7" fmla="*/ 133155 h 5712488"/>
              <a:gd name="connsiteX8" fmla="*/ 133155 w 4114800"/>
              <a:gd name="connsiteY8" fmla="*/ 0 h 5712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rgbClr val="70AD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rgbClr val="FFC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rgbClr val="70AD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5A9AEA-A019-49D7-954A-28C6E4B1F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04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8238-8AF5-4A60-87F8-221D293BE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Testing or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26244-BD48-4623-A842-C685C8E46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i="1" dirty="0"/>
              <a:t>Preprocessing</a:t>
            </a:r>
          </a:p>
          <a:p>
            <a:pPr marL="0" indent="0">
              <a:buNone/>
            </a:pPr>
            <a:r>
              <a:rPr lang="en-US" sz="2000" dirty="0"/>
              <a:t>Just only need resizing.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Model</a:t>
            </a:r>
          </a:p>
          <a:p>
            <a:pPr marL="0" indent="0">
              <a:buNone/>
            </a:pPr>
            <a:r>
              <a:rPr lang="en-US" sz="2000" dirty="0"/>
              <a:t>Use model got from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69855-3591-4EC1-973E-6D2F45BA2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955595B-7CDF-4757-9FA7-493B02DE835E}"/>
              </a:ext>
            </a:extLst>
          </p:cNvPr>
          <p:cNvGrpSpPr/>
          <p:nvPr/>
        </p:nvGrpSpPr>
        <p:grpSpPr>
          <a:xfrm>
            <a:off x="653561" y="1972530"/>
            <a:ext cx="10884877" cy="1738312"/>
            <a:chOff x="539261" y="2145323"/>
            <a:chExt cx="10884877" cy="1283677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47887D6-F0EB-4C82-AB0A-85B82328B729}"/>
                </a:ext>
              </a:extLst>
            </p:cNvPr>
            <p:cNvCxnSpPr/>
            <p:nvPr/>
          </p:nvCxnSpPr>
          <p:spPr>
            <a:xfrm>
              <a:off x="539261" y="2145323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A1F2F22-6E8A-46DB-89EB-DCD1883EB271}"/>
                </a:ext>
              </a:extLst>
            </p:cNvPr>
            <p:cNvCxnSpPr/>
            <p:nvPr/>
          </p:nvCxnSpPr>
          <p:spPr>
            <a:xfrm>
              <a:off x="545123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1ECFEF1-4793-4C24-89B8-9B141F827D9F}"/>
                </a:ext>
              </a:extLst>
            </p:cNvPr>
            <p:cNvCxnSpPr/>
            <p:nvPr/>
          </p:nvCxnSpPr>
          <p:spPr>
            <a:xfrm>
              <a:off x="539261" y="3429000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EF5E44F-33E4-4D8C-A40C-155018CE65C0}"/>
                </a:ext>
              </a:extLst>
            </p:cNvPr>
            <p:cNvCxnSpPr>
              <a:cxnSpLocks/>
            </p:cNvCxnSpPr>
            <p:nvPr/>
          </p:nvCxnSpPr>
          <p:spPr>
            <a:xfrm>
              <a:off x="11424138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838B86F-EBC1-4E89-94D1-40CB64EF386D}"/>
              </a:ext>
            </a:extLst>
          </p:cNvPr>
          <p:cNvSpPr txBox="1"/>
          <p:nvPr/>
        </p:nvSpPr>
        <p:spPr>
          <a:xfrm>
            <a:off x="972262" y="2139526"/>
            <a:ext cx="222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Testing or Validation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47A94B-64ED-4101-ABCA-2C9DE5961D11}"/>
              </a:ext>
            </a:extLst>
          </p:cNvPr>
          <p:cNvCxnSpPr/>
          <p:nvPr/>
        </p:nvCxnSpPr>
        <p:spPr>
          <a:xfrm flipV="1">
            <a:off x="4322066" y="3115900"/>
            <a:ext cx="975046" cy="5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0BFDA59-0896-4D5B-A470-081A586162F4}"/>
              </a:ext>
            </a:extLst>
          </p:cNvPr>
          <p:cNvCxnSpPr/>
          <p:nvPr/>
        </p:nvCxnSpPr>
        <p:spPr>
          <a:xfrm flipV="1">
            <a:off x="6573951" y="3108192"/>
            <a:ext cx="975046" cy="5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Data 12">
            <a:extLst>
              <a:ext uri="{FF2B5EF4-FFF2-40B4-BE49-F238E27FC236}">
                <a16:creationId xmlns:a16="http://schemas.microsoft.com/office/drawing/2014/main" id="{3C7AC1BB-C961-4FA0-88DD-AA37D8C0F8FE}"/>
              </a:ext>
            </a:extLst>
          </p:cNvPr>
          <p:cNvSpPr/>
          <p:nvPr/>
        </p:nvSpPr>
        <p:spPr>
          <a:xfrm>
            <a:off x="3091929" y="2794991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/>
              <a:t>Testing Dataset</a:t>
            </a:r>
          </a:p>
          <a:p>
            <a:pPr algn="ctr"/>
            <a:endParaRPr lang="en-US"/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381CA55D-1CA6-4318-AC43-0E0EBDB04329}"/>
              </a:ext>
            </a:extLst>
          </p:cNvPr>
          <p:cNvSpPr/>
          <p:nvPr/>
        </p:nvSpPr>
        <p:spPr>
          <a:xfrm>
            <a:off x="5303612" y="2806894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250000"/>
              </a:lnSpc>
            </a:pPr>
            <a:r>
              <a:rPr lang="en-US" sz="1400" dirty="0"/>
              <a:t>Preprocess</a:t>
            </a:r>
          </a:p>
          <a:p>
            <a:pPr algn="ctr"/>
            <a:endParaRPr lang="en-US" dirty="0"/>
          </a:p>
        </p:txBody>
      </p:sp>
      <p:sp>
        <p:nvSpPr>
          <p:cNvPr id="15" name="Flowchart: Data 14">
            <a:extLst>
              <a:ext uri="{FF2B5EF4-FFF2-40B4-BE49-F238E27FC236}">
                <a16:creationId xmlns:a16="http://schemas.microsoft.com/office/drawing/2014/main" id="{E6EB5EBE-D9B8-486E-A1AE-C401D4A97DF5}"/>
              </a:ext>
            </a:extLst>
          </p:cNvPr>
          <p:cNvSpPr/>
          <p:nvPr/>
        </p:nvSpPr>
        <p:spPr>
          <a:xfrm>
            <a:off x="7434299" y="2794991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 dirty="0"/>
              <a:t>Trained Model</a:t>
            </a:r>
          </a:p>
          <a:p>
            <a:pPr algn="ctr"/>
            <a:endParaRPr lang="en-US" dirty="0"/>
          </a:p>
        </p:txBody>
      </p:sp>
      <p:sp>
        <p:nvSpPr>
          <p:cNvPr id="16" name="Flowchart: Data 15">
            <a:extLst>
              <a:ext uri="{FF2B5EF4-FFF2-40B4-BE49-F238E27FC236}">
                <a16:creationId xmlns:a16="http://schemas.microsoft.com/office/drawing/2014/main" id="{A2ADB143-3B65-49C5-BF52-21C42D3B9EB9}"/>
              </a:ext>
            </a:extLst>
          </p:cNvPr>
          <p:cNvSpPr/>
          <p:nvPr/>
        </p:nvSpPr>
        <p:spPr>
          <a:xfrm>
            <a:off x="9423421" y="2794991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>
              <a:lnSpc>
                <a:spcPct val="200000"/>
              </a:lnSpc>
            </a:pP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</a:rPr>
              <a:t>Loss</a:t>
            </a:r>
            <a:endParaRPr lang="en-US" sz="1400" dirty="0"/>
          </a:p>
          <a:p>
            <a:pPr algn="ctr"/>
            <a:endParaRPr lang="en-US" sz="1400" dirty="0"/>
          </a:p>
          <a:p>
            <a:pPr algn="ctr"/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875E28D-A2F2-490A-A66D-21809018BC97}"/>
              </a:ext>
            </a:extLst>
          </p:cNvPr>
          <p:cNvCxnSpPr>
            <a:stCxn id="15" idx="5"/>
            <a:endCxn id="16" idx="2"/>
          </p:cNvCxnSpPr>
          <p:nvPr/>
        </p:nvCxnSpPr>
        <p:spPr>
          <a:xfrm>
            <a:off x="8661160" y="3089524"/>
            <a:ext cx="8985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0245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6F995-C70E-47D7-83FA-7E69BC634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F06BC-3B78-40A2-A85A-2C0E623D8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>
                <a:solidFill>
                  <a:srgbClr val="000000"/>
                </a:solidFill>
              </a:rPr>
              <a:t>Judging the model performance </a:t>
            </a:r>
          </a:p>
          <a:p>
            <a:r>
              <a:rPr lang="en-US" sz="2000" dirty="0">
                <a:solidFill>
                  <a:srgbClr val="000000"/>
                </a:solidFill>
              </a:rPr>
              <a:t>Evaluation and inferencing are the actual use case of the model</a:t>
            </a:r>
          </a:p>
          <a:p>
            <a:r>
              <a:rPr lang="en-US" sz="2000" dirty="0">
                <a:solidFill>
                  <a:srgbClr val="000000"/>
                </a:solidFill>
              </a:rPr>
              <a:t>Need to limit only one location and label for one object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Preprocess</a:t>
            </a:r>
          </a:p>
          <a:p>
            <a:pPr marL="0" indent="0">
              <a:buNone/>
            </a:pPr>
            <a:r>
              <a:rPr lang="en-US" sz="2000" dirty="0"/>
              <a:t>Just only need resizing.</a:t>
            </a:r>
          </a:p>
          <a:p>
            <a:pPr marL="0" indent="0">
              <a:buNone/>
            </a:pPr>
            <a:endParaRPr lang="en-US" sz="20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8FD479-A91B-4BAF-B377-4223C5424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0E11A04-207B-427E-ABFD-555E74D370F4}"/>
              </a:ext>
            </a:extLst>
          </p:cNvPr>
          <p:cNvGrpSpPr/>
          <p:nvPr/>
        </p:nvGrpSpPr>
        <p:grpSpPr>
          <a:xfrm>
            <a:off x="653561" y="1972041"/>
            <a:ext cx="10884877" cy="1738312"/>
            <a:chOff x="539261" y="2145323"/>
            <a:chExt cx="10884877" cy="1283677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638377A-F396-450F-BD96-7C21BE82E196}"/>
                </a:ext>
              </a:extLst>
            </p:cNvPr>
            <p:cNvCxnSpPr/>
            <p:nvPr/>
          </p:nvCxnSpPr>
          <p:spPr>
            <a:xfrm>
              <a:off x="539261" y="2145323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A50B6FF-A23F-4716-8258-59266869EB1C}"/>
                </a:ext>
              </a:extLst>
            </p:cNvPr>
            <p:cNvCxnSpPr/>
            <p:nvPr/>
          </p:nvCxnSpPr>
          <p:spPr>
            <a:xfrm>
              <a:off x="545123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E08C680-F456-44EA-9359-3FF838A8D65D}"/>
                </a:ext>
              </a:extLst>
            </p:cNvPr>
            <p:cNvCxnSpPr/>
            <p:nvPr/>
          </p:nvCxnSpPr>
          <p:spPr>
            <a:xfrm>
              <a:off x="539261" y="3429000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30ED244-E275-486C-9C33-C3DEC7A97380}"/>
                </a:ext>
              </a:extLst>
            </p:cNvPr>
            <p:cNvCxnSpPr>
              <a:cxnSpLocks/>
            </p:cNvCxnSpPr>
            <p:nvPr/>
          </p:nvCxnSpPr>
          <p:spPr>
            <a:xfrm>
              <a:off x="11424138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09BC9CB-645A-47FE-82AA-DBB370702A58}"/>
              </a:ext>
            </a:extLst>
          </p:cNvPr>
          <p:cNvSpPr txBox="1"/>
          <p:nvPr/>
        </p:nvSpPr>
        <p:spPr>
          <a:xfrm>
            <a:off x="972262" y="2139037"/>
            <a:ext cx="1652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Evaluation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B331A0-FBCD-4DD2-872C-D287AAF71829}"/>
              </a:ext>
            </a:extLst>
          </p:cNvPr>
          <p:cNvCxnSpPr>
            <a:cxnSpLocks/>
          </p:cNvCxnSpPr>
          <p:nvPr/>
        </p:nvCxnSpPr>
        <p:spPr>
          <a:xfrm>
            <a:off x="2326343" y="3140423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owchart: Data 11">
            <a:extLst>
              <a:ext uri="{FF2B5EF4-FFF2-40B4-BE49-F238E27FC236}">
                <a16:creationId xmlns:a16="http://schemas.microsoft.com/office/drawing/2014/main" id="{F9B597E7-7D5A-4BD1-96E2-D69833019892}"/>
              </a:ext>
            </a:extLst>
          </p:cNvPr>
          <p:cNvSpPr/>
          <p:nvPr/>
        </p:nvSpPr>
        <p:spPr>
          <a:xfrm>
            <a:off x="1118928" y="2801929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/>
              <a:t>Testing Dataset</a:t>
            </a:r>
          </a:p>
          <a:p>
            <a:pPr algn="ctr"/>
            <a:endParaRPr lang="en-US"/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7A0DC383-26A1-494B-A229-7C9A976816A9}"/>
              </a:ext>
            </a:extLst>
          </p:cNvPr>
          <p:cNvSpPr/>
          <p:nvPr/>
        </p:nvSpPr>
        <p:spPr>
          <a:xfrm>
            <a:off x="2808150" y="2804860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Preprocess</a:t>
            </a:r>
          </a:p>
          <a:p>
            <a:pPr algn="ctr"/>
            <a:endParaRPr lang="en-US"/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1720AD8F-9E30-4B2F-AC98-E0B7ECEDAFCE}"/>
              </a:ext>
            </a:extLst>
          </p:cNvPr>
          <p:cNvSpPr/>
          <p:nvPr/>
        </p:nvSpPr>
        <p:spPr>
          <a:xfrm>
            <a:off x="6334548" y="2816935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Decode</a:t>
            </a:r>
          </a:p>
          <a:p>
            <a:pPr algn="ctr"/>
            <a:endParaRPr lang="en-US"/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2E17BEAD-999C-4887-880E-4E01B2CACC51}"/>
              </a:ext>
            </a:extLst>
          </p:cNvPr>
          <p:cNvSpPr/>
          <p:nvPr/>
        </p:nvSpPr>
        <p:spPr>
          <a:xfrm>
            <a:off x="8110927" y="2804860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/>
              <a:t>Evaluation Criteria</a:t>
            </a:r>
          </a:p>
          <a:p>
            <a:pPr algn="ctr"/>
            <a:endParaRPr lang="en-US"/>
          </a:p>
        </p:txBody>
      </p:sp>
      <p:sp>
        <p:nvSpPr>
          <p:cNvPr id="17" name="Flowchart: Data 16">
            <a:extLst>
              <a:ext uri="{FF2B5EF4-FFF2-40B4-BE49-F238E27FC236}">
                <a16:creationId xmlns:a16="http://schemas.microsoft.com/office/drawing/2014/main" id="{F0C6B023-5E37-4193-AC4A-B041D7652B24}"/>
              </a:ext>
            </a:extLst>
          </p:cNvPr>
          <p:cNvSpPr/>
          <p:nvPr/>
        </p:nvSpPr>
        <p:spPr>
          <a:xfrm>
            <a:off x="9764213" y="2801929"/>
            <a:ext cx="1667884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91440" rtlCol="0" anchor="t"/>
          <a:lstStyle/>
          <a:p>
            <a:pPr algn="ctr"/>
            <a:r>
              <a:rPr lang="en-US" sz="1400">
                <a:solidFill>
                  <a:srgbClr val="000000"/>
                </a:solidFill>
                <a:latin typeface="Calibri" panose="020F0502020204030204" pitchFamily="34" charset="0"/>
              </a:rPr>
              <a:t>Model’s Performance</a:t>
            </a:r>
            <a:endParaRPr lang="en-US" sz="1400"/>
          </a:p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66EFAD-41D5-4285-87F2-4585EDB84E3D}"/>
              </a:ext>
            </a:extLst>
          </p:cNvPr>
          <p:cNvCxnSpPr>
            <a:cxnSpLocks/>
          </p:cNvCxnSpPr>
          <p:nvPr/>
        </p:nvCxnSpPr>
        <p:spPr>
          <a:xfrm>
            <a:off x="4092495" y="3119535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6D6A2B-429A-4D36-8A73-28320662C13E}"/>
              </a:ext>
            </a:extLst>
          </p:cNvPr>
          <p:cNvCxnSpPr>
            <a:cxnSpLocks/>
          </p:cNvCxnSpPr>
          <p:nvPr/>
        </p:nvCxnSpPr>
        <p:spPr>
          <a:xfrm>
            <a:off x="7612032" y="3140423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29AA42-0E7B-4567-A218-A88BF3E72AF9}"/>
              </a:ext>
            </a:extLst>
          </p:cNvPr>
          <p:cNvCxnSpPr>
            <a:cxnSpLocks/>
          </p:cNvCxnSpPr>
          <p:nvPr/>
        </p:nvCxnSpPr>
        <p:spPr>
          <a:xfrm>
            <a:off x="9386246" y="3119535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lowchart: Data 21">
            <a:extLst>
              <a:ext uri="{FF2B5EF4-FFF2-40B4-BE49-F238E27FC236}">
                <a16:creationId xmlns:a16="http://schemas.microsoft.com/office/drawing/2014/main" id="{96253CF3-1675-4C5C-9F96-0D5AC7801F00}"/>
              </a:ext>
            </a:extLst>
          </p:cNvPr>
          <p:cNvSpPr/>
          <p:nvPr/>
        </p:nvSpPr>
        <p:spPr>
          <a:xfrm>
            <a:off x="4461436" y="2798997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 dirty="0"/>
              <a:t>Trained Model</a:t>
            </a:r>
          </a:p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3DDDA68-B027-458F-AE22-0F62029FBD73}"/>
              </a:ext>
            </a:extLst>
          </p:cNvPr>
          <p:cNvCxnSpPr>
            <a:stCxn id="22" idx="5"/>
          </p:cNvCxnSpPr>
          <p:nvPr/>
        </p:nvCxnSpPr>
        <p:spPr>
          <a:xfrm>
            <a:off x="5688297" y="3093530"/>
            <a:ext cx="6462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7588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89218-B501-4B36-A6C7-A0733C944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Evaluation(cont..)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342A4-840E-4A15-97DD-07941B467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33437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2000" i="1" dirty="0">
                <a:solidFill>
                  <a:prstClr val="black"/>
                </a:solidFill>
              </a:rPr>
              <a:t>Model</a:t>
            </a:r>
          </a:p>
          <a:p>
            <a:pPr marL="0" lvl="0" indent="0">
              <a:buNone/>
            </a:pPr>
            <a:r>
              <a:rPr lang="en-US" sz="2000" dirty="0">
                <a:solidFill>
                  <a:prstClr val="black"/>
                </a:solidFill>
              </a:rPr>
              <a:t>Use model got from training</a:t>
            </a:r>
          </a:p>
          <a:p>
            <a:pPr marL="0" lvl="0" indent="0">
              <a:buNone/>
            </a:pPr>
            <a:endParaRPr lang="en-US" sz="2000" dirty="0">
              <a:solidFill>
                <a:prstClr val="black"/>
              </a:solidFill>
            </a:endParaRPr>
          </a:p>
          <a:p>
            <a:pPr marL="0" lvl="0" indent="0">
              <a:buNone/>
            </a:pPr>
            <a:r>
              <a:rPr lang="en-US" sz="2000" i="1" dirty="0">
                <a:solidFill>
                  <a:prstClr val="black"/>
                </a:solidFill>
              </a:rPr>
              <a:t>Evaluation Criteria</a:t>
            </a:r>
          </a:p>
          <a:p>
            <a:pPr marL="0" indent="0">
              <a:buNone/>
            </a:pPr>
            <a:r>
              <a:rPr lang="en-US" sz="2000" dirty="0"/>
              <a:t>Because of object detection, can’t use confusion matrix as evaluation matrix and therefore will use Mean Average Precision </a:t>
            </a:r>
            <a:r>
              <a:rPr lang="en-US" sz="1400" dirty="0"/>
              <a:t>(4)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These will include in my Mean Average Precision..</a:t>
            </a:r>
          </a:p>
          <a:p>
            <a:r>
              <a:rPr lang="en-US" sz="2000" dirty="0">
                <a:solidFill>
                  <a:srgbClr val="000000"/>
                </a:solidFill>
              </a:rPr>
              <a:t>Precision</a:t>
            </a:r>
          </a:p>
          <a:p>
            <a:r>
              <a:rPr lang="en-US" sz="2000" dirty="0">
                <a:solidFill>
                  <a:srgbClr val="000000"/>
                </a:solidFill>
              </a:rPr>
              <a:t>Recall</a:t>
            </a:r>
          </a:p>
          <a:p>
            <a:endParaRPr lang="en-US" sz="2000" dirty="0"/>
          </a:p>
          <a:p>
            <a:pPr marL="0" lvl="0" indent="0">
              <a:buNone/>
            </a:pPr>
            <a:r>
              <a:rPr lang="en-US" sz="2000" i="1" dirty="0">
                <a:solidFill>
                  <a:prstClr val="black"/>
                </a:solidFill>
              </a:rPr>
              <a:t>Precision</a:t>
            </a:r>
          </a:p>
          <a:p>
            <a:pPr marL="0" indent="0">
              <a:buNone/>
            </a:pPr>
            <a:r>
              <a:rPr lang="en-US" sz="2000" dirty="0"/>
              <a:t>How accurate your prediction is. How much percentage your prediction is correct.</a:t>
            </a:r>
          </a:p>
          <a:p>
            <a:pPr marL="0" lvl="0" indent="0">
              <a:buNone/>
            </a:pPr>
            <a:endParaRPr lang="en-US" sz="2000" i="1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5ADAAB-A260-4CFB-A70A-2DD7A9460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124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F29EE-60B2-443A-9A7D-5E219B2B9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Evaluation (cont..)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1289F-18EA-44A7-AAE8-148BD7E19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Precision = True Positive / True Positive + False Positive ( True Positive / All of Prediction 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Recall </a:t>
            </a:r>
          </a:p>
          <a:p>
            <a:pPr marL="0" indent="0">
              <a:buNone/>
            </a:pPr>
            <a:r>
              <a:rPr lang="en-US" sz="2000" dirty="0"/>
              <a:t>How good in finding true positive</a:t>
            </a:r>
          </a:p>
          <a:p>
            <a:pPr marL="0" indent="0">
              <a:buNone/>
            </a:pPr>
            <a:r>
              <a:rPr lang="en-US" sz="2000" dirty="0"/>
              <a:t>Recall = True Positive / True Positive + False Negative ( True Positive / All of case 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How to find mean average precision?</a:t>
            </a:r>
          </a:p>
          <a:p>
            <a:r>
              <a:rPr lang="en-US" sz="2000" dirty="0"/>
              <a:t>Decode and Non Max Suppress the predicted boxes</a:t>
            </a:r>
          </a:p>
          <a:p>
            <a:r>
              <a:rPr lang="en-US" sz="2000" dirty="0"/>
              <a:t>For every single predicted boxes that match ground true boxes greater than threshold are set as true positive</a:t>
            </a:r>
          </a:p>
          <a:p>
            <a:r>
              <a:rPr lang="en-US" sz="2000" dirty="0"/>
              <a:t>Others are false positive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AC4D6-0192-4BC7-8B0F-1585158BB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078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95C281-B072-44CD-8773-564F5D7E4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Evaluation (cont..)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08E8F-F74D-4C1C-93F2-65FD3FC56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276856"/>
            <a:ext cx="10168128" cy="4184650"/>
          </a:xfrm>
        </p:spPr>
        <p:txBody>
          <a:bodyPr>
            <a:noAutofit/>
          </a:bodyPr>
          <a:lstStyle/>
          <a:p>
            <a:r>
              <a:rPr lang="en-US" sz="2000" dirty="0"/>
              <a:t>Find cumulative true positive and false positive</a:t>
            </a:r>
          </a:p>
          <a:p>
            <a:r>
              <a:rPr lang="en-US" sz="2000" dirty="0"/>
              <a:t>Then find cumulative precision and recall</a:t>
            </a:r>
          </a:p>
          <a:p>
            <a:r>
              <a:rPr lang="en-US" sz="2000" dirty="0"/>
              <a:t>Set 11 point recall threshold (0,0.1,0.2,…..,1)</a:t>
            </a:r>
          </a:p>
          <a:p>
            <a:r>
              <a:rPr lang="en-US" sz="2000" dirty="0"/>
              <a:t>Find the precision </a:t>
            </a:r>
            <a:r>
              <a:rPr lang="en-US" sz="2000" dirty="0" err="1"/>
              <a:t>wrt</a:t>
            </a:r>
            <a:r>
              <a:rPr lang="en-US" sz="2000" dirty="0"/>
              <a:t> cumulative precision and choose the maximum for 11 points</a:t>
            </a:r>
          </a:p>
          <a:p>
            <a:r>
              <a:rPr lang="en-US" sz="2000" dirty="0"/>
              <a:t>The mean for this 11 points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Decoding and Non Max Suppression</a:t>
            </a:r>
          </a:p>
          <a:p>
            <a:pPr marL="0" indent="0">
              <a:buNone/>
            </a:pPr>
            <a:r>
              <a:rPr lang="en-US" sz="2000" i="1" dirty="0"/>
              <a:t>Decoding</a:t>
            </a:r>
          </a:p>
          <a:p>
            <a:pPr marL="0" indent="0">
              <a:buNone/>
            </a:pPr>
            <a:r>
              <a:rPr lang="en-US" sz="2000" dirty="0"/>
              <a:t>Decipher the predicted boxes as the prediction are encoded ( offset to the ground true boxes ) </a:t>
            </a:r>
            <a:r>
              <a:rPr lang="en-US" sz="1400" dirty="0"/>
              <a:t>(3)</a:t>
            </a:r>
          </a:p>
          <a:p>
            <a:pPr marL="0" indent="0">
              <a:buNone/>
            </a:pPr>
            <a:endParaRPr lang="en-US" sz="20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85DF5-EB1F-4B2B-9CC6-052E6574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246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40530-D5B5-4584-B74F-580269EA0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 dirty="0"/>
              <a:t>Decoding(cont..)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E9F0A-2FC9-4D10-B446-45203D2B1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/>
              <a:t>For center-sized presentation</a:t>
            </a:r>
          </a:p>
          <a:p>
            <a:pPr marL="0" indent="0">
              <a:buNone/>
            </a:pPr>
            <a:r>
              <a:rPr lang="en-US" sz="2000"/>
              <a:t>Let say predicted boxes are [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 i="1"/>
              <a:t> </a:t>
            </a:r>
            <a:r>
              <a:rPr lang="en-US" sz="2000"/>
              <a:t>,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/>
              <a:t> , </a:t>
            </a:r>
            <a:r>
              <a:rPr lang="en-US" sz="2000" err="1"/>
              <a:t>w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/>
              <a:t> , </a:t>
            </a:r>
            <a:r>
              <a:rPr lang="en-US" sz="2000" err="1"/>
              <a:t>h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 i="1"/>
              <a:t> </a:t>
            </a:r>
            <a:r>
              <a:rPr lang="en-US" sz="2000"/>
              <a:t>] and prior boxes are [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 i="1"/>
              <a:t> </a:t>
            </a:r>
            <a:r>
              <a:rPr lang="en-US" sz="2000"/>
              <a:t>,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/>
              <a:t> , </a:t>
            </a:r>
            <a:r>
              <a:rPr lang="en-US" sz="2000" err="1"/>
              <a:t>w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/>
              <a:t> , </a:t>
            </a:r>
            <a:r>
              <a:rPr lang="en-US" sz="2000" err="1"/>
              <a:t>h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/>
              <a:t>] </a:t>
            </a:r>
            <a:endParaRPr lang="en-US" sz="2000" i="1"/>
          </a:p>
          <a:p>
            <a:pPr marL="0" indent="0">
              <a:buNone/>
            </a:pPr>
            <a:r>
              <a:rPr lang="en-US" sz="2000"/>
              <a:t>The formula is…</a:t>
            </a:r>
          </a:p>
          <a:p>
            <a:pPr marL="0" indent="0">
              <a:buNone/>
            </a:pP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 i="1"/>
              <a:t> </a:t>
            </a:r>
            <a:r>
              <a:rPr lang="en-US" sz="2000"/>
              <a:t>‘	=	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 i="1"/>
              <a:t> </a:t>
            </a:r>
            <a:r>
              <a:rPr lang="en-US" sz="2000"/>
              <a:t>* </a:t>
            </a:r>
            <a:r>
              <a:rPr lang="en-US" sz="2000" err="1"/>
              <a:t>w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 i="1"/>
              <a:t>  </a:t>
            </a:r>
            <a:r>
              <a:rPr lang="en-US" sz="2000"/>
              <a:t>+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endParaRPr lang="en-US" sz="2000" i="1"/>
          </a:p>
          <a:p>
            <a:pPr marL="0" indent="0">
              <a:buNone/>
            </a:pP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 i="1"/>
              <a:t> </a:t>
            </a:r>
            <a:r>
              <a:rPr lang="en-US" sz="2000"/>
              <a:t>‘	=	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 i="1"/>
              <a:t> </a:t>
            </a:r>
            <a:r>
              <a:rPr lang="en-US" sz="2000"/>
              <a:t>* </a:t>
            </a:r>
            <a:r>
              <a:rPr lang="en-US" sz="2000" err="1"/>
              <a:t>h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 i="1"/>
              <a:t>   </a:t>
            </a:r>
            <a:r>
              <a:rPr lang="en-US" sz="2000"/>
              <a:t>+ 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endParaRPr lang="en-US" sz="1400" i="1">
              <a:solidFill>
                <a:prstClr val="black"/>
              </a:solidFill>
            </a:endParaRPr>
          </a:p>
          <a:p>
            <a:pPr marL="0" indent="0">
              <a:buNone/>
            </a:pPr>
            <a:r>
              <a:rPr lang="en-US" sz="2000" i="1" err="1"/>
              <a:t>wpre</a:t>
            </a:r>
            <a:r>
              <a:rPr lang="en-US" sz="2000" i="1"/>
              <a:t> </a:t>
            </a:r>
            <a:r>
              <a:rPr lang="en-US" sz="2000"/>
              <a:t>‘	=	exp (</a:t>
            </a:r>
            <a:r>
              <a:rPr lang="en-US" sz="2000" err="1"/>
              <a:t>w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/>
              <a:t>) </a:t>
            </a:r>
            <a:r>
              <a:rPr lang="en-US" sz="2000" err="1"/>
              <a:t>w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endParaRPr lang="en-US" sz="2000" i="1"/>
          </a:p>
          <a:p>
            <a:pPr marL="0" lvl="0" indent="0">
              <a:buNone/>
            </a:pPr>
            <a:r>
              <a:rPr lang="en-US" sz="2000" err="1"/>
              <a:t>hpre</a:t>
            </a:r>
            <a:r>
              <a:rPr lang="en-US" sz="2000" i="1"/>
              <a:t> </a:t>
            </a:r>
            <a:r>
              <a:rPr lang="en-US" sz="2000"/>
              <a:t>‘	=	exp (</a:t>
            </a:r>
            <a:r>
              <a:rPr lang="en-US" sz="2000" err="1"/>
              <a:t>h</a:t>
            </a:r>
            <a:r>
              <a:rPr lang="en-US" sz="1400" i="1" err="1">
                <a:solidFill>
                  <a:prstClr val="black"/>
                </a:solidFill>
              </a:rPr>
              <a:t>pre</a:t>
            </a:r>
            <a:r>
              <a:rPr lang="en-US" sz="2000"/>
              <a:t>) </a:t>
            </a:r>
            <a:r>
              <a:rPr lang="en-US" sz="2000" err="1"/>
              <a:t>h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endParaRPr lang="en-US" sz="2000" i="1"/>
          </a:p>
          <a:p>
            <a:pPr marL="0" indent="0">
              <a:buNone/>
            </a:pPr>
            <a:endParaRPr lang="en-US" sz="2000" i="1"/>
          </a:p>
          <a:p>
            <a:pPr marL="0" indent="0">
              <a:buNone/>
            </a:pPr>
            <a:endParaRPr lang="en-US" sz="2000" i="1"/>
          </a:p>
          <a:p>
            <a:pPr marL="0" indent="0">
              <a:buNone/>
            </a:pPr>
            <a:endParaRPr lang="en-US" sz="2000" i="1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39DEA2-1BF3-4A10-8C25-A203837AF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5582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8E9C7A-9C71-4060-98CB-445E0675C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Decoding (cont..)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82CE7-2B39-4D23-B0D7-3BC0868F6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9122"/>
            <a:ext cx="10515600" cy="4287227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For boundary representation</a:t>
            </a:r>
          </a:p>
          <a:p>
            <a:pPr marL="0" indent="0">
              <a:buNone/>
            </a:pPr>
            <a:r>
              <a:rPr lang="en-US" sz="2000"/>
              <a:t>Let say predicted boxes are [ </a:t>
            </a:r>
            <a:r>
              <a:rPr lang="en-US" sz="2000" err="1"/>
              <a:t>x</a:t>
            </a:r>
            <a:r>
              <a:rPr lang="en-US" sz="1400" i="1" err="1"/>
              <a:t>min_pre</a:t>
            </a:r>
            <a:r>
              <a:rPr lang="en-US" sz="1400" i="1"/>
              <a:t> </a:t>
            </a:r>
            <a:r>
              <a:rPr lang="en-US" sz="2000"/>
              <a:t>,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min_pre</a:t>
            </a:r>
            <a:r>
              <a:rPr lang="en-US" sz="1400" i="1">
                <a:solidFill>
                  <a:prstClr val="black"/>
                </a:solidFill>
              </a:rPr>
              <a:t> </a:t>
            </a:r>
            <a:r>
              <a:rPr lang="en-US" sz="2000"/>
              <a:t>, </a:t>
            </a:r>
            <a:r>
              <a:rPr lang="en-US" sz="2000" err="1"/>
              <a:t>x</a:t>
            </a:r>
            <a:r>
              <a:rPr lang="en-US" sz="1400" i="1" err="1"/>
              <a:t>max_pre</a:t>
            </a:r>
            <a:r>
              <a:rPr lang="en-US" sz="2000"/>
              <a:t> , 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max_pre</a:t>
            </a:r>
            <a:r>
              <a:rPr lang="en-US" sz="2000"/>
              <a:t>] and prior box  are [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min_pri</a:t>
            </a:r>
            <a:r>
              <a:rPr lang="en-US" sz="2000" err="1"/>
              <a:t>,y</a:t>
            </a:r>
            <a:r>
              <a:rPr lang="en-US" sz="1400" i="1" err="1">
                <a:solidFill>
                  <a:prstClr val="black"/>
                </a:solidFill>
              </a:rPr>
              <a:t>min_pri</a:t>
            </a:r>
            <a:r>
              <a:rPr lang="en-US" sz="2000"/>
              <a:t> ,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max_pri</a:t>
            </a:r>
            <a:r>
              <a:rPr lang="en-US" sz="2000"/>
              <a:t> , 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max_pri</a:t>
            </a:r>
            <a:r>
              <a:rPr lang="en-US" sz="2000" i="1"/>
              <a:t> </a:t>
            </a:r>
            <a:r>
              <a:rPr lang="en-US" sz="2000"/>
              <a:t>] </a:t>
            </a:r>
          </a:p>
          <a:p>
            <a:pPr marL="0" indent="0">
              <a:buNone/>
            </a:pPr>
            <a:r>
              <a:rPr lang="en-US" sz="2000"/>
              <a:t>The formula is…</a:t>
            </a:r>
          </a:p>
          <a:p>
            <a:pPr marL="0" indent="0">
              <a:buNone/>
            </a:pP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min_pre</a:t>
            </a:r>
            <a:r>
              <a:rPr lang="en-US" sz="2000"/>
              <a:t>‘</a:t>
            </a:r>
            <a:r>
              <a:rPr lang="en-US" sz="2000" i="1"/>
              <a:t>	</a:t>
            </a:r>
            <a:r>
              <a:rPr lang="en-US" sz="2000"/>
              <a:t>=	 (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min_pre</a:t>
            </a:r>
            <a:r>
              <a:rPr lang="en-US" sz="1400" i="1">
                <a:solidFill>
                  <a:prstClr val="black"/>
                </a:solidFill>
              </a:rPr>
              <a:t> </a:t>
            </a:r>
            <a:r>
              <a:rPr lang="en-US" sz="2000" i="1"/>
              <a:t>  </a:t>
            </a:r>
            <a:r>
              <a:rPr lang="en-US" sz="2000"/>
              <a:t>* </a:t>
            </a:r>
            <a:r>
              <a:rPr lang="en-US" sz="2000" err="1"/>
              <a:t>w</a:t>
            </a:r>
            <a:r>
              <a:rPr lang="en-US" sz="1400" i="1" err="1"/>
              <a:t>pri</a:t>
            </a:r>
            <a:r>
              <a:rPr lang="en-US" sz="2000" i="1"/>
              <a:t> </a:t>
            </a:r>
            <a:r>
              <a:rPr lang="en-US" sz="2000"/>
              <a:t>) +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min_pri</a:t>
            </a:r>
            <a:endParaRPr lang="en-US" sz="1400" i="1">
              <a:solidFill>
                <a:prstClr val="black"/>
              </a:solidFill>
            </a:endParaRPr>
          </a:p>
          <a:p>
            <a:pPr marL="0" indent="0">
              <a:buNone/>
            </a:pPr>
            <a:r>
              <a:rPr lang="en-US" sz="2000" i="1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min_pre</a:t>
            </a:r>
            <a:r>
              <a:rPr lang="en-US" sz="2000"/>
              <a:t>‘</a:t>
            </a:r>
            <a:r>
              <a:rPr lang="en-US" sz="2000" i="1"/>
              <a:t>	</a:t>
            </a:r>
            <a:r>
              <a:rPr lang="en-US" sz="2000"/>
              <a:t>=	 ( 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min_pre</a:t>
            </a:r>
            <a:r>
              <a:rPr lang="en-US" sz="1400" i="1">
                <a:solidFill>
                  <a:prstClr val="black"/>
                </a:solidFill>
              </a:rPr>
              <a:t> </a:t>
            </a:r>
            <a:r>
              <a:rPr lang="en-US" sz="2000" i="1"/>
              <a:t>  </a:t>
            </a:r>
            <a:r>
              <a:rPr lang="en-US" sz="2000"/>
              <a:t>* </a:t>
            </a:r>
            <a:r>
              <a:rPr lang="en-US" sz="2000" err="1"/>
              <a:t>h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 i="1"/>
              <a:t> </a:t>
            </a:r>
            <a:r>
              <a:rPr lang="en-US" sz="2000"/>
              <a:t>) + 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min_pri</a:t>
            </a:r>
            <a:r>
              <a:rPr lang="en-US" sz="1400" i="1">
                <a:solidFill>
                  <a:prstClr val="black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max_pre</a:t>
            </a:r>
            <a:r>
              <a:rPr lang="en-US" sz="2000"/>
              <a:t>‘</a:t>
            </a:r>
            <a:r>
              <a:rPr lang="en-US" sz="2000" i="1"/>
              <a:t>	</a:t>
            </a:r>
            <a:r>
              <a:rPr lang="en-US" sz="2000"/>
              <a:t>=	 (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max_pre</a:t>
            </a:r>
            <a:r>
              <a:rPr lang="en-US" sz="1400" i="1">
                <a:solidFill>
                  <a:prstClr val="black"/>
                </a:solidFill>
              </a:rPr>
              <a:t>   </a:t>
            </a:r>
            <a:r>
              <a:rPr lang="en-US" sz="2000"/>
              <a:t>* </a:t>
            </a:r>
            <a:r>
              <a:rPr lang="en-US" sz="2000" err="1"/>
              <a:t>w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 i="1"/>
              <a:t> </a:t>
            </a:r>
            <a:r>
              <a:rPr lang="en-US" sz="2000"/>
              <a:t>) + </a:t>
            </a:r>
            <a:r>
              <a:rPr lang="en-US" sz="2000" err="1"/>
              <a:t>x</a:t>
            </a:r>
            <a:r>
              <a:rPr lang="en-US" sz="1400" i="1" err="1">
                <a:solidFill>
                  <a:prstClr val="black"/>
                </a:solidFill>
              </a:rPr>
              <a:t>max_pri</a:t>
            </a:r>
            <a:endParaRPr lang="en-US" sz="1400" i="1">
              <a:solidFill>
                <a:prstClr val="black"/>
              </a:solidFill>
            </a:endParaRPr>
          </a:p>
          <a:p>
            <a:pPr marL="0" indent="0">
              <a:buNone/>
            </a:pPr>
            <a:r>
              <a:rPr lang="en-US" sz="2000" i="1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max_pre</a:t>
            </a:r>
            <a:r>
              <a:rPr lang="en-US" sz="1400" i="1">
                <a:solidFill>
                  <a:prstClr val="black"/>
                </a:solidFill>
              </a:rPr>
              <a:t> </a:t>
            </a:r>
            <a:r>
              <a:rPr lang="en-US" sz="2000"/>
              <a:t>‘</a:t>
            </a:r>
            <a:r>
              <a:rPr lang="en-US" sz="2000" i="1"/>
              <a:t>	</a:t>
            </a:r>
            <a:r>
              <a:rPr lang="en-US" sz="2000"/>
              <a:t>=	 ( 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max_pre</a:t>
            </a:r>
            <a:r>
              <a:rPr lang="en-US" sz="2000" i="1"/>
              <a:t>  </a:t>
            </a:r>
            <a:r>
              <a:rPr lang="en-US" sz="2000"/>
              <a:t>* </a:t>
            </a:r>
            <a:r>
              <a:rPr lang="en-US" sz="2000" err="1"/>
              <a:t>h</a:t>
            </a:r>
            <a:r>
              <a:rPr lang="en-US" sz="1400" i="1" err="1">
                <a:solidFill>
                  <a:prstClr val="black"/>
                </a:solidFill>
              </a:rPr>
              <a:t>pri</a:t>
            </a:r>
            <a:r>
              <a:rPr lang="en-US" sz="2000" i="1"/>
              <a:t> </a:t>
            </a:r>
            <a:r>
              <a:rPr lang="en-US" sz="2000"/>
              <a:t>) + </a:t>
            </a:r>
            <a:r>
              <a:rPr lang="en-US" sz="2000" err="1"/>
              <a:t>y</a:t>
            </a:r>
            <a:r>
              <a:rPr lang="en-US" sz="1400" i="1" err="1">
                <a:solidFill>
                  <a:prstClr val="black"/>
                </a:solidFill>
              </a:rPr>
              <a:t>max_pri</a:t>
            </a:r>
            <a:r>
              <a:rPr lang="en-US" sz="2000" i="1"/>
              <a:t> </a:t>
            </a:r>
          </a:p>
          <a:p>
            <a:pPr marL="0" lvl="0" indent="0">
              <a:buNone/>
            </a:pPr>
            <a:endParaRPr lang="en-US" sz="2000" i="1"/>
          </a:p>
          <a:p>
            <a:pPr marL="0" lv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F47573-7D9F-4437-8249-0976B9C19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2865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D5AD51-2A7F-4422-887C-C55F259AE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397"/>
            <a:ext cx="10515600" cy="1273233"/>
          </a:xfrm>
        </p:spPr>
        <p:txBody>
          <a:bodyPr>
            <a:normAutofit/>
          </a:bodyPr>
          <a:lstStyle/>
          <a:p>
            <a:r>
              <a:rPr lang="en-US" sz="4000" dirty="0"/>
              <a:t>Non Max Suppression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728CE-530B-4D14-A70D-E2C990C00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8024"/>
            <a:ext cx="10515600" cy="3694176"/>
          </a:xfrm>
        </p:spPr>
        <p:txBody>
          <a:bodyPr>
            <a:noAutofit/>
          </a:bodyPr>
          <a:lstStyle/>
          <a:p>
            <a:r>
              <a:rPr lang="en-US" sz="2000" dirty="0"/>
              <a:t>As there may be many boxes that may be greater than threshold, we need to suppress these </a:t>
            </a:r>
          </a:p>
          <a:p>
            <a:r>
              <a:rPr lang="en-US" sz="2000" dirty="0"/>
              <a:t>Moreover, it is sure that one object may be detected by more than one box</a:t>
            </a:r>
          </a:p>
          <a:p>
            <a:r>
              <a:rPr lang="en-US" sz="2000" dirty="0"/>
              <a:t>The technique is non max suppression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How to do this?</a:t>
            </a:r>
          </a:p>
          <a:p>
            <a:r>
              <a:rPr lang="en-US" sz="2000" dirty="0"/>
              <a:t>Use </a:t>
            </a:r>
            <a:r>
              <a:rPr lang="en-US" sz="2000" dirty="0" err="1"/>
              <a:t>softmax</a:t>
            </a:r>
            <a:r>
              <a:rPr lang="en-US" sz="2000" dirty="0"/>
              <a:t> function to get predicted class score ranking.</a:t>
            </a:r>
          </a:p>
          <a:p>
            <a:r>
              <a:rPr lang="en-US" sz="2000" dirty="0"/>
              <a:t>Decode the predicted locations</a:t>
            </a:r>
          </a:p>
          <a:p>
            <a:r>
              <a:rPr lang="en-US" sz="2000" dirty="0"/>
              <a:t>We will reject all  that the score lower than specific threshold ( may be 0.2 or 0.5, can get from empirical results 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B3CEF8-E3EC-4037-8447-74BFC74F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2787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C7B7B3-2643-4D46-A9B5-68DD49C7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Non Max Suppression (cont..)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AA965-8F41-4B2F-A355-282769CB1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Autofit/>
          </a:bodyPr>
          <a:lstStyle/>
          <a:p>
            <a:r>
              <a:rPr lang="en-US" sz="2000" dirty="0"/>
              <a:t>Sort the passed locations in order of decreasing score</a:t>
            </a:r>
          </a:p>
          <a:p>
            <a:r>
              <a:rPr lang="en-US" sz="2000" dirty="0"/>
              <a:t>JO between the passed predictions</a:t>
            </a:r>
          </a:p>
          <a:p>
            <a:r>
              <a:rPr lang="en-US" sz="2000" dirty="0"/>
              <a:t>I will suppress all boxes that the overlap is lower than Maximum overlap threshold</a:t>
            </a:r>
          </a:p>
          <a:p>
            <a:pPr marL="0" indent="0">
              <a:buNone/>
            </a:pPr>
            <a:r>
              <a:rPr lang="en-US" sz="2000" dirty="0"/>
              <a:t>I will demonstrate this as follow.. </a:t>
            </a:r>
            <a:r>
              <a:rPr lang="en-US" sz="1400" dirty="0"/>
              <a:t>(6)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BF27E7-E554-49D9-B095-18471B1E0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232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D42DD-9173-49BB-9D5F-DF0A266F1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131C3-3FC6-426A-90F2-139F7D90C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 sz="2000"/>
              <a:t>Only need resizing in preprocess like testing and evaluation</a:t>
            </a:r>
          </a:p>
          <a:p>
            <a:r>
              <a:rPr lang="en-US" sz="2000"/>
              <a:t>I’m going to use the Trained Model</a:t>
            </a:r>
          </a:p>
          <a:p>
            <a:r>
              <a:rPr lang="en-US" sz="2000"/>
              <a:t>Decode and NMS </a:t>
            </a:r>
          </a:p>
          <a:p>
            <a:r>
              <a:rPr lang="en-US" sz="2000"/>
              <a:t>Re-configure our predict image to its original dimensions</a:t>
            </a:r>
          </a:p>
          <a:p>
            <a:r>
              <a:rPr lang="en-US" sz="2000"/>
              <a:t>Draw a rectangle and write labels on image </a:t>
            </a:r>
            <a:r>
              <a:rPr lang="en-US" sz="2000" err="1"/>
              <a:t>wrt</a:t>
            </a:r>
            <a:r>
              <a:rPr lang="en-US" sz="2000"/>
              <a:t> our prediction </a:t>
            </a:r>
          </a:p>
          <a:p>
            <a:endParaRPr lang="en-US" sz="2000"/>
          </a:p>
          <a:p>
            <a:endParaRPr lang="en-US" sz="2000"/>
          </a:p>
          <a:p>
            <a:endParaRPr lang="en-US" sz="2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864232-C48E-4E63-AE81-01E68DCBF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49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78C4462-E623-4CFE-BAE0-101027AC0C86}"/>
              </a:ext>
            </a:extLst>
          </p:cNvPr>
          <p:cNvGrpSpPr/>
          <p:nvPr/>
        </p:nvGrpSpPr>
        <p:grpSpPr>
          <a:xfrm>
            <a:off x="565639" y="1963737"/>
            <a:ext cx="10884877" cy="1738312"/>
            <a:chOff x="539261" y="2145323"/>
            <a:chExt cx="10884877" cy="1283677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F7F0BD9-0D0B-4074-AC6A-0D98717F19F1}"/>
                </a:ext>
              </a:extLst>
            </p:cNvPr>
            <p:cNvCxnSpPr/>
            <p:nvPr/>
          </p:nvCxnSpPr>
          <p:spPr>
            <a:xfrm>
              <a:off x="539261" y="2145323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F7543CF4-CC3D-472B-919D-FB8B2D28EDAA}"/>
                </a:ext>
              </a:extLst>
            </p:cNvPr>
            <p:cNvCxnSpPr/>
            <p:nvPr/>
          </p:nvCxnSpPr>
          <p:spPr>
            <a:xfrm>
              <a:off x="545123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B57F61F-1EA8-4F3A-BCE3-303B7D29393C}"/>
                </a:ext>
              </a:extLst>
            </p:cNvPr>
            <p:cNvCxnSpPr/>
            <p:nvPr/>
          </p:nvCxnSpPr>
          <p:spPr>
            <a:xfrm>
              <a:off x="539261" y="3429000"/>
              <a:ext cx="1088487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4BED769-6B3E-4ECB-96E9-3D01072966E8}"/>
                </a:ext>
              </a:extLst>
            </p:cNvPr>
            <p:cNvCxnSpPr>
              <a:cxnSpLocks/>
            </p:cNvCxnSpPr>
            <p:nvPr/>
          </p:nvCxnSpPr>
          <p:spPr>
            <a:xfrm>
              <a:off x="11424138" y="2154115"/>
              <a:ext cx="0" cy="12748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AB2F9A6-E58B-48EE-8141-41038ADCA914}"/>
              </a:ext>
            </a:extLst>
          </p:cNvPr>
          <p:cNvSpPr txBox="1"/>
          <p:nvPr/>
        </p:nvSpPr>
        <p:spPr>
          <a:xfrm>
            <a:off x="884340" y="2130733"/>
            <a:ext cx="1652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Inference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FDD8415-4F1C-4DDB-94CF-350F82A2102C}"/>
              </a:ext>
            </a:extLst>
          </p:cNvPr>
          <p:cNvCxnSpPr>
            <a:cxnSpLocks/>
          </p:cNvCxnSpPr>
          <p:nvPr/>
        </p:nvCxnSpPr>
        <p:spPr>
          <a:xfrm>
            <a:off x="9112509" y="3164297"/>
            <a:ext cx="6263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9736C7D-3ABB-486C-987D-96D0146AA977}"/>
              </a:ext>
            </a:extLst>
          </p:cNvPr>
          <p:cNvCxnSpPr>
            <a:cxnSpLocks/>
          </p:cNvCxnSpPr>
          <p:nvPr/>
        </p:nvCxnSpPr>
        <p:spPr>
          <a:xfrm>
            <a:off x="2066747" y="3099389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Manual Input 12">
            <a:extLst>
              <a:ext uri="{FF2B5EF4-FFF2-40B4-BE49-F238E27FC236}">
                <a16:creationId xmlns:a16="http://schemas.microsoft.com/office/drawing/2014/main" id="{BFCE64F2-DFD3-4C5E-9391-30E125A5516E}"/>
              </a:ext>
            </a:extLst>
          </p:cNvPr>
          <p:cNvSpPr/>
          <p:nvPr/>
        </p:nvSpPr>
        <p:spPr>
          <a:xfrm>
            <a:off x="732595" y="2720197"/>
            <a:ext cx="1334152" cy="672008"/>
          </a:xfrm>
          <a:prstGeom prst="flowChartManualIn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Image or Video</a:t>
            </a:r>
          </a:p>
          <a:p>
            <a:pPr algn="ctr"/>
            <a:endParaRPr lang="en-US" sz="1400"/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3BE53D98-33F1-4786-8798-D3F94706D527}"/>
              </a:ext>
            </a:extLst>
          </p:cNvPr>
          <p:cNvSpPr/>
          <p:nvPr/>
        </p:nvSpPr>
        <p:spPr>
          <a:xfrm>
            <a:off x="2556106" y="2807788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Preprocess</a:t>
            </a:r>
          </a:p>
          <a:p>
            <a:pPr algn="ctr"/>
            <a:endParaRPr lang="en-US"/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DE5834CA-FF0E-4012-B683-8DEB7FC19D06}"/>
              </a:ext>
            </a:extLst>
          </p:cNvPr>
          <p:cNvSpPr/>
          <p:nvPr/>
        </p:nvSpPr>
        <p:spPr>
          <a:xfrm>
            <a:off x="6082504" y="2819863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Decode</a:t>
            </a:r>
          </a:p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5B3ADB7-D0AD-4F12-AB69-0DF41409A399}"/>
              </a:ext>
            </a:extLst>
          </p:cNvPr>
          <p:cNvCxnSpPr>
            <a:cxnSpLocks/>
          </p:cNvCxnSpPr>
          <p:nvPr/>
        </p:nvCxnSpPr>
        <p:spPr>
          <a:xfrm>
            <a:off x="3840451" y="3122463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F0F578D-B1C9-48A5-AD72-B2EC917A4280}"/>
              </a:ext>
            </a:extLst>
          </p:cNvPr>
          <p:cNvCxnSpPr>
            <a:cxnSpLocks/>
          </p:cNvCxnSpPr>
          <p:nvPr/>
        </p:nvCxnSpPr>
        <p:spPr>
          <a:xfrm>
            <a:off x="7359988" y="3148279"/>
            <a:ext cx="4843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488FE77E-14CC-4473-8F0D-BCB064525549}"/>
              </a:ext>
            </a:extLst>
          </p:cNvPr>
          <p:cNvSpPr/>
          <p:nvPr/>
        </p:nvSpPr>
        <p:spPr>
          <a:xfrm>
            <a:off x="7851448" y="2819863"/>
            <a:ext cx="1277484" cy="583203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>
                <a:solidFill>
                  <a:srgbClr val="000000"/>
                </a:solidFill>
                <a:latin typeface="Calibri" panose="020F0502020204030204" pitchFamily="34" charset="0"/>
              </a:rPr>
              <a:t>Draw box and label</a:t>
            </a:r>
            <a:endParaRPr lang="en-US" sz="1400"/>
          </a:p>
          <a:p>
            <a:pPr algn="ctr"/>
            <a:endParaRPr lang="en-US" sz="1400"/>
          </a:p>
          <a:p>
            <a:pPr algn="ctr"/>
            <a:endParaRPr lang="en-US"/>
          </a:p>
        </p:txBody>
      </p:sp>
      <p:sp>
        <p:nvSpPr>
          <p:cNvPr id="21" name="Flowchart: Data 20">
            <a:extLst>
              <a:ext uri="{FF2B5EF4-FFF2-40B4-BE49-F238E27FC236}">
                <a16:creationId xmlns:a16="http://schemas.microsoft.com/office/drawing/2014/main" id="{F55A9C64-6005-4160-9C19-E2A38DC46BFA}"/>
              </a:ext>
            </a:extLst>
          </p:cNvPr>
          <p:cNvSpPr/>
          <p:nvPr/>
        </p:nvSpPr>
        <p:spPr>
          <a:xfrm>
            <a:off x="9608662" y="2823191"/>
            <a:ext cx="1735518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rIns="0" rtlCol="0" anchor="t"/>
          <a:lstStyle/>
          <a:p>
            <a:pPr algn="ctr"/>
            <a:r>
              <a:rPr lang="en-US" sz="1400">
                <a:solidFill>
                  <a:srgbClr val="000000"/>
                </a:solidFill>
                <a:latin typeface="Calibri" panose="020F0502020204030204" pitchFamily="34" charset="0"/>
              </a:rPr>
              <a:t>Image with predicted info</a:t>
            </a:r>
            <a:endParaRPr lang="en-US" sz="1400"/>
          </a:p>
          <a:p>
            <a:pPr algn="ctr"/>
            <a:endParaRPr lang="en-US"/>
          </a:p>
        </p:txBody>
      </p:sp>
      <p:sp>
        <p:nvSpPr>
          <p:cNvPr id="22" name="Flowchart: Data 21">
            <a:extLst>
              <a:ext uri="{FF2B5EF4-FFF2-40B4-BE49-F238E27FC236}">
                <a16:creationId xmlns:a16="http://schemas.microsoft.com/office/drawing/2014/main" id="{3A9F785C-992E-47AA-8951-DEC74DAE5AD0}"/>
              </a:ext>
            </a:extLst>
          </p:cNvPr>
          <p:cNvSpPr/>
          <p:nvPr/>
        </p:nvSpPr>
        <p:spPr>
          <a:xfrm>
            <a:off x="4222638" y="2801925"/>
            <a:ext cx="1363179" cy="589066"/>
          </a:xfrm>
          <a:prstGeom prst="flowChartInputOutp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400" dirty="0"/>
              <a:t>Trained Model</a:t>
            </a:r>
          </a:p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0D62ABE-C0FB-4DE7-B62F-90195EFFCEBD}"/>
              </a:ext>
            </a:extLst>
          </p:cNvPr>
          <p:cNvCxnSpPr>
            <a:cxnSpLocks/>
          </p:cNvCxnSpPr>
          <p:nvPr/>
        </p:nvCxnSpPr>
        <p:spPr>
          <a:xfrm>
            <a:off x="5468815" y="3111464"/>
            <a:ext cx="61368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692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8C306-7925-42CB-8CE2-DD47AFE46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Thesis Objective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51F46-5630-4EDF-AF36-0460893EB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725" y="2319032"/>
            <a:ext cx="5393361" cy="3291498"/>
          </a:xfrm>
        </p:spPr>
        <p:txBody>
          <a:bodyPr>
            <a:normAutofit/>
          </a:bodyPr>
          <a:lstStyle/>
          <a:p>
            <a:r>
              <a:rPr lang="en-US" sz="2000" dirty="0"/>
              <a:t>To learn about capabilities of deep learning and computer vision</a:t>
            </a:r>
          </a:p>
          <a:p>
            <a:r>
              <a:rPr lang="en-US" sz="2000" dirty="0"/>
              <a:t>To study how deep learning theories implemented in real-world applications</a:t>
            </a:r>
          </a:p>
          <a:p>
            <a:r>
              <a:rPr lang="en-US" sz="2000" dirty="0"/>
              <a:t>To get better trade-off accuracy and speed  in </a:t>
            </a:r>
            <a:r>
              <a:rPr lang="en-US" sz="2000"/>
              <a:t>object detection</a:t>
            </a:r>
            <a:endParaRPr lang="en-US" sz="2000" dirty="0"/>
          </a:p>
          <a:p>
            <a:r>
              <a:rPr lang="en-US" sz="2000" dirty="0"/>
              <a:t>To develop an object detection system with SSD that can work on user grade computers</a:t>
            </a:r>
          </a:p>
          <a:p>
            <a:r>
              <a:rPr lang="en-US" sz="2000" dirty="0"/>
              <a:t>To assist in self-driving cars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3DE000D8-BF3B-48D4-8CE7-87E2F80DB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87184" y="1216485"/>
            <a:ext cx="3781051" cy="3781051"/>
          </a:xfrm>
          <a:custGeom>
            <a:avLst/>
            <a:gdLst>
              <a:gd name="connsiteX0" fmla="*/ 133155 w 4114800"/>
              <a:gd name="connsiteY0" fmla="*/ 0 h 5712488"/>
              <a:gd name="connsiteX1" fmla="*/ 3981645 w 4114800"/>
              <a:gd name="connsiteY1" fmla="*/ 0 h 5712488"/>
              <a:gd name="connsiteX2" fmla="*/ 4114800 w 4114800"/>
              <a:gd name="connsiteY2" fmla="*/ 133155 h 5712488"/>
              <a:gd name="connsiteX3" fmla="*/ 4114800 w 4114800"/>
              <a:gd name="connsiteY3" fmla="*/ 5579333 h 5712488"/>
              <a:gd name="connsiteX4" fmla="*/ 3981645 w 4114800"/>
              <a:gd name="connsiteY4" fmla="*/ 5712488 h 5712488"/>
              <a:gd name="connsiteX5" fmla="*/ 133155 w 4114800"/>
              <a:gd name="connsiteY5" fmla="*/ 5712488 h 5712488"/>
              <a:gd name="connsiteX6" fmla="*/ 0 w 4114800"/>
              <a:gd name="connsiteY6" fmla="*/ 5579333 h 5712488"/>
              <a:gd name="connsiteX7" fmla="*/ 0 w 4114800"/>
              <a:gd name="connsiteY7" fmla="*/ 133155 h 5712488"/>
              <a:gd name="connsiteX8" fmla="*/ 133155 w 4114800"/>
              <a:gd name="connsiteY8" fmla="*/ 0 h 5712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rgbClr val="70AD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rgbClr val="FFC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rgbClr val="70AD47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16F650-5250-4BB6-B0AA-F058D6414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810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97E8F-E4B1-44AB-A5FF-229EEE96E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787"/>
            <a:ext cx="10515600" cy="66357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System 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74E8CF-6088-4CA4-8034-A9CADBA24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50</a:t>
            </a:fld>
            <a:endParaRPr 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9298BAC3-87CE-4CA8-B956-B00BB87B90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0362" y="1127917"/>
            <a:ext cx="9685219" cy="5439936"/>
          </a:xfrm>
        </p:spPr>
      </p:pic>
    </p:spTree>
    <p:extLst>
      <p:ext uri="{BB962C8B-B14F-4D97-AF65-F5344CB8AC3E}">
        <p14:creationId xmlns:p14="http://schemas.microsoft.com/office/powerpoint/2010/main" val="31244944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A6300-C54D-489A-B8B3-20608F8D0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748"/>
            <a:ext cx="10515600" cy="1164737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Example of How Location and Class Predicted from An Image with A Trained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42EA3-38A8-4432-833F-AF2BCCE1E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BC71BB-A089-49B2-AB54-1BFDA4436659}"/>
              </a:ext>
            </a:extLst>
          </p:cNvPr>
          <p:cNvSpPr txBox="1"/>
          <p:nvPr/>
        </p:nvSpPr>
        <p:spPr>
          <a:xfrm>
            <a:off x="945785" y="5132968"/>
            <a:ext cx="10374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/>
              <a:t>An Image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14DA35B-F28D-4A37-AF17-1107B8BE2295}"/>
              </a:ext>
            </a:extLst>
          </p:cNvPr>
          <p:cNvSpPr/>
          <p:nvPr/>
        </p:nvSpPr>
        <p:spPr>
          <a:xfrm>
            <a:off x="3302979" y="3704740"/>
            <a:ext cx="2035342" cy="653062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/>
              <a:t>torchvision.transforms.functional.to_tensor</a:t>
            </a:r>
          </a:p>
        </p:txBody>
      </p:sp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8D8BD151-2061-420D-9679-6EA82E6F0A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185700"/>
              </p:ext>
            </p:extLst>
          </p:nvPr>
        </p:nvGraphicFramePr>
        <p:xfrm>
          <a:off x="5824091" y="2806465"/>
          <a:ext cx="2805906" cy="244961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1171362291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3513347325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2383747474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2070994196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1936393974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2132204483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830956"/>
                    </a:ext>
                  </a:extLst>
                </a:gridCol>
              </a:tblGrid>
              <a:tr h="366823">
                <a:tc>
                  <a:txBody>
                    <a:bodyPr/>
                    <a:lstStyle/>
                    <a:p>
                      <a:r>
                        <a:rPr lang="en-US" sz="900" b="0"/>
                        <a:t>0.32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521374"/>
                  </a:ext>
                </a:extLst>
              </a:tr>
              <a:tr h="366823">
                <a:tc>
                  <a:txBody>
                    <a:bodyPr/>
                    <a:lstStyle/>
                    <a:p>
                      <a:r>
                        <a:rPr lang="en-US" sz="90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721226"/>
                  </a:ext>
                </a:extLst>
              </a:tr>
              <a:tr h="366823">
                <a:tc>
                  <a:txBody>
                    <a:bodyPr/>
                    <a:lstStyle/>
                    <a:p>
                      <a:r>
                        <a:rPr lang="en-US" sz="900"/>
                        <a:t>0.44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838443"/>
                  </a:ext>
                </a:extLst>
              </a:tr>
              <a:tr h="248675"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extLst>
                  <a:ext uri="{0D108BD9-81ED-4DB2-BD59-A6C34878D82A}">
                    <a16:rowId xmlns:a16="http://schemas.microsoft.com/office/drawing/2014/main" val="3374127331"/>
                  </a:ext>
                </a:extLst>
              </a:tr>
              <a:tr h="366823">
                <a:tc>
                  <a:txBody>
                    <a:bodyPr/>
                    <a:lstStyle/>
                    <a:p>
                      <a:r>
                        <a:rPr lang="en-US" sz="900"/>
                        <a:t>0.49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5195059"/>
                  </a:ext>
                </a:extLst>
              </a:tr>
              <a:tr h="366823">
                <a:tc>
                  <a:txBody>
                    <a:bodyPr/>
                    <a:lstStyle/>
                    <a:p>
                      <a:r>
                        <a:rPr lang="en-US" sz="900"/>
                        <a:t>0.16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559095"/>
                  </a:ext>
                </a:extLst>
              </a:tr>
              <a:tr h="366823">
                <a:tc>
                  <a:txBody>
                    <a:bodyPr/>
                    <a:lstStyle/>
                    <a:p>
                      <a:r>
                        <a:rPr lang="en-US" sz="900"/>
                        <a:t>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689745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51344AFE-CD1A-4BFB-8CEC-EF1C942001DB}"/>
              </a:ext>
            </a:extLst>
          </p:cNvPr>
          <p:cNvSpPr txBox="1"/>
          <p:nvPr/>
        </p:nvSpPr>
        <p:spPr>
          <a:xfrm>
            <a:off x="6437781" y="5454161"/>
            <a:ext cx="1037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/>
              <a:t>An Image in Tensor shape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9E81441-F3F1-4515-9B3E-6285DBC97B95}"/>
              </a:ext>
            </a:extLst>
          </p:cNvPr>
          <p:cNvSpPr/>
          <p:nvPr/>
        </p:nvSpPr>
        <p:spPr>
          <a:xfrm>
            <a:off x="9115767" y="3704740"/>
            <a:ext cx="2035342" cy="653062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/>
              <a:t>torchvision.transforms.functional.resize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F21E7B-862D-4FF0-B505-9D67C315788A}"/>
              </a:ext>
            </a:extLst>
          </p:cNvPr>
          <p:cNvSpPr txBox="1"/>
          <p:nvPr/>
        </p:nvSpPr>
        <p:spPr>
          <a:xfrm>
            <a:off x="386316" y="2040834"/>
            <a:ext cx="11450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Preprocessing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AFCC325-CDED-49A3-9681-E90C90A2F9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9686" y="3215602"/>
            <a:ext cx="2427523" cy="1631340"/>
          </a:xfrm>
        </p:spPr>
      </p:pic>
    </p:spTree>
    <p:extLst>
      <p:ext uri="{BB962C8B-B14F-4D97-AF65-F5344CB8AC3E}">
        <p14:creationId xmlns:p14="http://schemas.microsoft.com/office/powerpoint/2010/main" val="14936988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3D950-871B-4645-B20A-C18375E8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457" y="154705"/>
            <a:ext cx="10495085" cy="698744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Example of How Location and Class Predicted from An Image with A Trained Model (cont..)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E041B015-80C9-467C-9B46-F11BA55606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275735"/>
              </p:ext>
            </p:extLst>
          </p:nvPr>
        </p:nvGraphicFramePr>
        <p:xfrm>
          <a:off x="363246" y="1307270"/>
          <a:ext cx="2805906" cy="244961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1171362291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3513347325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2383747474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2070994196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1936393974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2132204483"/>
                    </a:ext>
                  </a:extLst>
                </a:gridCol>
                <a:gridCol w="391451">
                  <a:extLst>
                    <a:ext uri="{9D8B030D-6E8A-4147-A177-3AD203B41FA5}">
                      <a16:colId xmlns:a16="http://schemas.microsoft.com/office/drawing/2014/main" val="830956"/>
                    </a:ext>
                  </a:extLst>
                </a:gridCol>
              </a:tblGrid>
              <a:tr h="366823"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521374"/>
                  </a:ext>
                </a:extLst>
              </a:tr>
              <a:tr h="366823">
                <a:tc>
                  <a:txBody>
                    <a:bodyPr/>
                    <a:lstStyle/>
                    <a:p>
                      <a:r>
                        <a:rPr lang="en-US" sz="900"/>
                        <a:t>0.11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721226"/>
                  </a:ext>
                </a:extLst>
              </a:tr>
              <a:tr h="366823">
                <a:tc>
                  <a:txBody>
                    <a:bodyPr/>
                    <a:lstStyle/>
                    <a:p>
                      <a:r>
                        <a:rPr lang="en-US" sz="90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838443"/>
                  </a:ext>
                </a:extLst>
              </a:tr>
              <a:tr h="248675"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…..</a:t>
                      </a:r>
                    </a:p>
                  </a:txBody>
                  <a:tcPr vert="vert"/>
                </a:tc>
                <a:extLst>
                  <a:ext uri="{0D108BD9-81ED-4DB2-BD59-A6C34878D82A}">
                    <a16:rowId xmlns:a16="http://schemas.microsoft.com/office/drawing/2014/main" val="3374127331"/>
                  </a:ext>
                </a:extLst>
              </a:tr>
              <a:tr h="366823">
                <a:tc>
                  <a:txBody>
                    <a:bodyPr/>
                    <a:lstStyle/>
                    <a:p>
                      <a:r>
                        <a:rPr lang="en-US" sz="900"/>
                        <a:t>0.34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5195059"/>
                  </a:ext>
                </a:extLst>
              </a:tr>
              <a:tr h="366823">
                <a:tc>
                  <a:txBody>
                    <a:bodyPr/>
                    <a:lstStyle/>
                    <a:p>
                      <a:r>
                        <a:rPr lang="en-US" sz="900"/>
                        <a:t>0.32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559095"/>
                  </a:ext>
                </a:extLst>
              </a:tr>
              <a:tr h="366823">
                <a:tc>
                  <a:txBody>
                    <a:bodyPr/>
                    <a:lstStyle/>
                    <a:p>
                      <a:r>
                        <a:rPr lang="en-US" sz="900"/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689745"/>
                  </a:ext>
                </a:extLst>
              </a:tr>
            </a:tbl>
          </a:graphicData>
        </a:graphic>
      </p:graphicFrame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6521144C-7E27-49AF-8D3C-7D41FCDFA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1777468"/>
              </p:ext>
            </p:extLst>
          </p:nvPr>
        </p:nvGraphicFramePr>
        <p:xfrm>
          <a:off x="3502838" y="2148284"/>
          <a:ext cx="1161981" cy="767586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87327">
                  <a:extLst>
                    <a:ext uri="{9D8B030D-6E8A-4147-A177-3AD203B41FA5}">
                      <a16:colId xmlns:a16="http://schemas.microsoft.com/office/drawing/2014/main" val="3672456251"/>
                    </a:ext>
                  </a:extLst>
                </a:gridCol>
                <a:gridCol w="387327">
                  <a:extLst>
                    <a:ext uri="{9D8B030D-6E8A-4147-A177-3AD203B41FA5}">
                      <a16:colId xmlns:a16="http://schemas.microsoft.com/office/drawing/2014/main" val="3690323851"/>
                    </a:ext>
                  </a:extLst>
                </a:gridCol>
                <a:gridCol w="387327">
                  <a:extLst>
                    <a:ext uri="{9D8B030D-6E8A-4147-A177-3AD203B41FA5}">
                      <a16:colId xmlns:a16="http://schemas.microsoft.com/office/drawing/2014/main" val="2212346695"/>
                    </a:ext>
                  </a:extLst>
                </a:gridCol>
              </a:tblGrid>
              <a:tr h="255862"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643433"/>
                  </a:ext>
                </a:extLst>
              </a:tr>
              <a:tr h="255862">
                <a:tc>
                  <a:txBody>
                    <a:bodyPr/>
                    <a:lstStyle/>
                    <a:p>
                      <a:r>
                        <a:rPr lang="en-US" sz="900"/>
                        <a:t>0.12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092264"/>
                  </a:ext>
                </a:extLst>
              </a:tr>
              <a:tr h="255862">
                <a:tc>
                  <a:txBody>
                    <a:bodyPr/>
                    <a:lstStyle/>
                    <a:p>
                      <a:r>
                        <a:rPr lang="en-US" sz="900"/>
                        <a:t>0.44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731917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34F8E631-1931-4DB8-BBE4-DFDBECBAB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6519" y="2393125"/>
            <a:ext cx="138951" cy="138951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61D09651-6501-45AB-97D2-04DDEE62362A}"/>
              </a:ext>
            </a:extLst>
          </p:cNvPr>
          <p:cNvSpPr/>
          <p:nvPr/>
        </p:nvSpPr>
        <p:spPr>
          <a:xfrm>
            <a:off x="4998505" y="2235965"/>
            <a:ext cx="973667" cy="45327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/>
              <a:t>Max Pooling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DB87860-833E-4FEE-8428-D6D764ABA3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0933768"/>
              </p:ext>
            </p:extLst>
          </p:nvPr>
        </p:nvGraphicFramePr>
        <p:xfrm>
          <a:off x="6305858" y="1670003"/>
          <a:ext cx="2030109" cy="172414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08305">
                  <a:extLst>
                    <a:ext uri="{9D8B030D-6E8A-4147-A177-3AD203B41FA5}">
                      <a16:colId xmlns:a16="http://schemas.microsoft.com/office/drawing/2014/main" val="3813074594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1181035096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2559559075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1271479426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3562652855"/>
                    </a:ext>
                  </a:extLst>
                </a:gridCol>
              </a:tblGrid>
              <a:tr h="344829">
                <a:tc>
                  <a:txBody>
                    <a:bodyPr/>
                    <a:lstStyle/>
                    <a:p>
                      <a:r>
                        <a:rPr lang="en-US" sz="900" b="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226723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771551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extLst>
                  <a:ext uri="{0D108BD9-81ED-4DB2-BD59-A6C34878D82A}">
                    <a16:rowId xmlns:a16="http://schemas.microsoft.com/office/drawing/2014/main" val="3648721464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975249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1501120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8415777-28D6-4EAD-8324-3DCC67264A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930700"/>
              </p:ext>
            </p:extLst>
          </p:nvPr>
        </p:nvGraphicFramePr>
        <p:xfrm>
          <a:off x="8669653" y="2235856"/>
          <a:ext cx="1161981" cy="767586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87327">
                  <a:extLst>
                    <a:ext uri="{9D8B030D-6E8A-4147-A177-3AD203B41FA5}">
                      <a16:colId xmlns:a16="http://schemas.microsoft.com/office/drawing/2014/main" val="3672456251"/>
                    </a:ext>
                  </a:extLst>
                </a:gridCol>
                <a:gridCol w="387327">
                  <a:extLst>
                    <a:ext uri="{9D8B030D-6E8A-4147-A177-3AD203B41FA5}">
                      <a16:colId xmlns:a16="http://schemas.microsoft.com/office/drawing/2014/main" val="3690323851"/>
                    </a:ext>
                  </a:extLst>
                </a:gridCol>
                <a:gridCol w="387327">
                  <a:extLst>
                    <a:ext uri="{9D8B030D-6E8A-4147-A177-3AD203B41FA5}">
                      <a16:colId xmlns:a16="http://schemas.microsoft.com/office/drawing/2014/main" val="2212346695"/>
                    </a:ext>
                  </a:extLst>
                </a:gridCol>
              </a:tblGrid>
              <a:tr h="255862"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643433"/>
                  </a:ext>
                </a:extLst>
              </a:tr>
              <a:tr h="255862">
                <a:tc>
                  <a:txBody>
                    <a:bodyPr/>
                    <a:lstStyle/>
                    <a:p>
                      <a:r>
                        <a:rPr lang="en-US" sz="90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092264"/>
                  </a:ext>
                </a:extLst>
              </a:tr>
              <a:tr h="255862">
                <a:tc>
                  <a:txBody>
                    <a:bodyPr/>
                    <a:lstStyle/>
                    <a:p>
                      <a:r>
                        <a:rPr lang="en-US" sz="90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731917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6CEA5CC2-1FBA-4103-BBCB-B7574F144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334" y="2480697"/>
            <a:ext cx="138951" cy="138951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EC1CE8DC-E2E2-473E-8097-5E43F0CAC29B}"/>
              </a:ext>
            </a:extLst>
          </p:cNvPr>
          <p:cNvSpPr/>
          <p:nvPr/>
        </p:nvSpPr>
        <p:spPr>
          <a:xfrm>
            <a:off x="10165320" y="2323537"/>
            <a:ext cx="973667" cy="45327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/>
              <a:t>Max Pooling</a:t>
            </a:r>
          </a:p>
        </p:txBody>
      </p:sp>
      <p:graphicFrame>
        <p:nvGraphicFramePr>
          <p:cNvPr id="16" name="Table 3">
            <a:extLst>
              <a:ext uri="{FF2B5EF4-FFF2-40B4-BE49-F238E27FC236}">
                <a16:creationId xmlns:a16="http://schemas.microsoft.com/office/drawing/2014/main" id="{B6E6DA1C-D028-4A02-9286-B689412396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4320671"/>
              </p:ext>
            </p:extLst>
          </p:nvPr>
        </p:nvGraphicFramePr>
        <p:xfrm>
          <a:off x="417947" y="4337000"/>
          <a:ext cx="2030109" cy="172414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08305">
                  <a:extLst>
                    <a:ext uri="{9D8B030D-6E8A-4147-A177-3AD203B41FA5}">
                      <a16:colId xmlns:a16="http://schemas.microsoft.com/office/drawing/2014/main" val="3813074594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1181035096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2559559075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1271479426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3562652855"/>
                    </a:ext>
                  </a:extLst>
                </a:gridCol>
              </a:tblGrid>
              <a:tr h="344829">
                <a:tc>
                  <a:txBody>
                    <a:bodyPr/>
                    <a:lstStyle/>
                    <a:p>
                      <a:r>
                        <a:rPr lang="en-US" sz="900" b="0"/>
                        <a:t>0.42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226723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0.53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771551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extLst>
                  <a:ext uri="{0D108BD9-81ED-4DB2-BD59-A6C34878D82A}">
                    <a16:rowId xmlns:a16="http://schemas.microsoft.com/office/drawing/2014/main" val="3648721464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0.27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975249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150112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FE19288-62AD-4A97-B53B-F970E0C98053}"/>
              </a:ext>
            </a:extLst>
          </p:cNvPr>
          <p:cNvSpPr txBox="1"/>
          <p:nvPr/>
        </p:nvSpPr>
        <p:spPr>
          <a:xfrm>
            <a:off x="2655277" y="4870935"/>
            <a:ext cx="7501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………….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1BAAE8-9032-4FE0-8E73-2231DA9CDF64}"/>
              </a:ext>
            </a:extLst>
          </p:cNvPr>
          <p:cNvSpPr txBox="1"/>
          <p:nvPr/>
        </p:nvSpPr>
        <p:spPr>
          <a:xfrm>
            <a:off x="3335994" y="4717046"/>
            <a:ext cx="20301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Take out conv4_3,conv7, conv8_2, conv9_2,conv10_2 and conv11_2 </a:t>
            </a:r>
          </a:p>
          <a:p>
            <a:r>
              <a:rPr lang="en-US" sz="1000"/>
              <a:t>for predicting loc and class</a:t>
            </a:r>
          </a:p>
        </p:txBody>
      </p:sp>
      <p:graphicFrame>
        <p:nvGraphicFramePr>
          <p:cNvPr id="17" name="Table 3">
            <a:extLst>
              <a:ext uri="{FF2B5EF4-FFF2-40B4-BE49-F238E27FC236}">
                <a16:creationId xmlns:a16="http://schemas.microsoft.com/office/drawing/2014/main" id="{8C039A68-38D6-4970-9B08-CB8D8C85A4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785240"/>
              </p:ext>
            </p:extLst>
          </p:nvPr>
        </p:nvGraphicFramePr>
        <p:xfrm>
          <a:off x="5445231" y="4337000"/>
          <a:ext cx="2030109" cy="172414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08305">
                  <a:extLst>
                    <a:ext uri="{9D8B030D-6E8A-4147-A177-3AD203B41FA5}">
                      <a16:colId xmlns:a16="http://schemas.microsoft.com/office/drawing/2014/main" val="3813074594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1181035096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2559559075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1271479426"/>
                    </a:ext>
                  </a:extLst>
                </a:gridCol>
                <a:gridCol w="405451">
                  <a:extLst>
                    <a:ext uri="{9D8B030D-6E8A-4147-A177-3AD203B41FA5}">
                      <a16:colId xmlns:a16="http://schemas.microsoft.com/office/drawing/2014/main" val="3562652855"/>
                    </a:ext>
                  </a:extLst>
                </a:gridCol>
              </a:tblGrid>
              <a:tr h="344829">
                <a:tc>
                  <a:txBody>
                    <a:bodyPr/>
                    <a:lstStyle/>
                    <a:p>
                      <a:r>
                        <a:rPr lang="en-US" sz="900" b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226723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771551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………</a:t>
                      </a:r>
                    </a:p>
                  </a:txBody>
                  <a:tcPr vert="vert"/>
                </a:tc>
                <a:extLst>
                  <a:ext uri="{0D108BD9-81ED-4DB2-BD59-A6C34878D82A}">
                    <a16:rowId xmlns:a16="http://schemas.microsoft.com/office/drawing/2014/main" val="3648721464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975249"/>
                  </a:ext>
                </a:extLst>
              </a:tr>
              <a:tr h="344829">
                <a:tc>
                  <a:txBody>
                    <a:bodyPr/>
                    <a:lstStyle/>
                    <a:p>
                      <a:r>
                        <a:rPr lang="en-US" sz="90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……..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1501120"/>
                  </a:ext>
                </a:extLst>
              </a:tr>
            </a:tbl>
          </a:graphicData>
        </a:graphic>
      </p:graphicFrame>
      <p:graphicFrame>
        <p:nvGraphicFramePr>
          <p:cNvPr id="19" name="Table 10">
            <a:extLst>
              <a:ext uri="{FF2B5EF4-FFF2-40B4-BE49-F238E27FC236}">
                <a16:creationId xmlns:a16="http://schemas.microsoft.com/office/drawing/2014/main" id="{DA334733-F589-428F-B33A-578A240D77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4175923"/>
              </p:ext>
            </p:extLst>
          </p:nvPr>
        </p:nvGraphicFramePr>
        <p:xfrm>
          <a:off x="7813708" y="4868539"/>
          <a:ext cx="1161981" cy="767586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87327">
                  <a:extLst>
                    <a:ext uri="{9D8B030D-6E8A-4147-A177-3AD203B41FA5}">
                      <a16:colId xmlns:a16="http://schemas.microsoft.com/office/drawing/2014/main" val="3672456251"/>
                    </a:ext>
                  </a:extLst>
                </a:gridCol>
                <a:gridCol w="387327">
                  <a:extLst>
                    <a:ext uri="{9D8B030D-6E8A-4147-A177-3AD203B41FA5}">
                      <a16:colId xmlns:a16="http://schemas.microsoft.com/office/drawing/2014/main" val="3690323851"/>
                    </a:ext>
                  </a:extLst>
                </a:gridCol>
                <a:gridCol w="387327">
                  <a:extLst>
                    <a:ext uri="{9D8B030D-6E8A-4147-A177-3AD203B41FA5}">
                      <a16:colId xmlns:a16="http://schemas.microsoft.com/office/drawing/2014/main" val="2212346695"/>
                    </a:ext>
                  </a:extLst>
                </a:gridCol>
              </a:tblGrid>
              <a:tr h="255862">
                <a:tc>
                  <a:txBody>
                    <a:bodyPr/>
                    <a:lstStyle/>
                    <a:p>
                      <a:r>
                        <a:rPr lang="en-US" sz="900" b="0"/>
                        <a:t>0.42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0"/>
                        <a:t>0.21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643433"/>
                  </a:ext>
                </a:extLst>
              </a:tr>
              <a:tr h="255862">
                <a:tc>
                  <a:txBody>
                    <a:bodyPr/>
                    <a:lstStyle/>
                    <a:p>
                      <a:r>
                        <a:rPr lang="en-US" sz="900"/>
                        <a:t>0.14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092264"/>
                  </a:ext>
                </a:extLst>
              </a:tr>
              <a:tr h="255862">
                <a:tc>
                  <a:txBody>
                    <a:bodyPr/>
                    <a:lstStyle/>
                    <a:p>
                      <a:r>
                        <a:rPr lang="en-US" sz="90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0.56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731917"/>
                  </a:ext>
                </a:extLst>
              </a:tr>
            </a:tbl>
          </a:graphicData>
        </a:graphic>
      </p:graphicFrame>
      <p:pic>
        <p:nvPicPr>
          <p:cNvPr id="20" name="Picture 19">
            <a:extLst>
              <a:ext uri="{FF2B5EF4-FFF2-40B4-BE49-F238E27FC236}">
                <a16:creationId xmlns:a16="http://schemas.microsoft.com/office/drawing/2014/main" id="{3B8B1EE3-19FD-442A-9613-488B41CE8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7389" y="5113380"/>
            <a:ext cx="138951" cy="13895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15D0BC8-A33D-46A9-8FEE-620276614F47}"/>
              </a:ext>
            </a:extLst>
          </p:cNvPr>
          <p:cNvSpPr txBox="1"/>
          <p:nvPr/>
        </p:nvSpPr>
        <p:spPr>
          <a:xfrm>
            <a:off x="9073057" y="5092056"/>
            <a:ext cx="7501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………….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4E5766-00EE-4769-BD84-EF4E57D5AA6D}"/>
              </a:ext>
            </a:extLst>
          </p:cNvPr>
          <p:cNvSpPr txBox="1"/>
          <p:nvPr/>
        </p:nvSpPr>
        <p:spPr>
          <a:xfrm>
            <a:off x="9920618" y="4868539"/>
            <a:ext cx="178599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Location and Class ( for location the size is ( 8732,prior_box) and for class the size is (8732,no: class)</a:t>
            </a:r>
          </a:p>
          <a:p>
            <a:endParaRPr lang="en-US" sz="10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C4A219-AD8A-473B-B461-0025A2F6AB74}"/>
              </a:ext>
            </a:extLst>
          </p:cNvPr>
          <p:cNvSpPr txBox="1"/>
          <p:nvPr/>
        </p:nvSpPr>
        <p:spPr>
          <a:xfrm>
            <a:off x="915015" y="3853458"/>
            <a:ext cx="17023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/>
              <a:t> Image ( 300*300)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EBDEDE-3534-493F-B42C-A311CBD92793}"/>
              </a:ext>
            </a:extLst>
          </p:cNvPr>
          <p:cNvSpPr txBox="1"/>
          <p:nvPr/>
        </p:nvSpPr>
        <p:spPr>
          <a:xfrm>
            <a:off x="3760961" y="3015762"/>
            <a:ext cx="6264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/>
              <a:t>Filters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B534CB-EF9D-4B3A-BBAB-A8C9CBEEBFE4}"/>
              </a:ext>
            </a:extLst>
          </p:cNvPr>
          <p:cNvSpPr txBox="1"/>
          <p:nvPr/>
        </p:nvSpPr>
        <p:spPr>
          <a:xfrm>
            <a:off x="6469728" y="3510662"/>
            <a:ext cx="17023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/>
              <a:t>Image ( 150*150 )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3A024EC-8696-446B-89C4-9253D3B38EB0}"/>
              </a:ext>
            </a:extLst>
          </p:cNvPr>
          <p:cNvSpPr txBox="1"/>
          <p:nvPr/>
        </p:nvSpPr>
        <p:spPr>
          <a:xfrm>
            <a:off x="8975689" y="3103086"/>
            <a:ext cx="6264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/>
              <a:t>Filters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0AD1F5-3740-4702-B587-55CA6BD91E16}"/>
              </a:ext>
            </a:extLst>
          </p:cNvPr>
          <p:cNvSpPr txBox="1"/>
          <p:nvPr/>
        </p:nvSpPr>
        <p:spPr>
          <a:xfrm>
            <a:off x="581817" y="6251332"/>
            <a:ext cx="17393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/>
              <a:t>Image ( 75*75 )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3E488D-4EC1-428A-9B80-026603456A08}"/>
              </a:ext>
            </a:extLst>
          </p:cNvPr>
          <p:cNvSpPr txBox="1"/>
          <p:nvPr/>
        </p:nvSpPr>
        <p:spPr>
          <a:xfrm>
            <a:off x="5600052" y="6245472"/>
            <a:ext cx="17393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/>
              <a:t>Image_con4_3 ( 38*38 )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A0A25E3-E416-489E-BCD1-648E29E3CBE7}"/>
              </a:ext>
            </a:extLst>
          </p:cNvPr>
          <p:cNvSpPr txBox="1"/>
          <p:nvPr/>
        </p:nvSpPr>
        <p:spPr>
          <a:xfrm>
            <a:off x="8081497" y="5730961"/>
            <a:ext cx="6264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/>
              <a:t>Filters </a:t>
            </a:r>
          </a:p>
        </p:txBody>
      </p:sp>
      <p:sp>
        <p:nvSpPr>
          <p:cNvPr id="37" name="Callout: Down Arrow 36">
            <a:extLst>
              <a:ext uri="{FF2B5EF4-FFF2-40B4-BE49-F238E27FC236}">
                <a16:creationId xmlns:a16="http://schemas.microsoft.com/office/drawing/2014/main" id="{313C0457-60CF-4640-9C83-2F9F1E7CBE35}"/>
              </a:ext>
            </a:extLst>
          </p:cNvPr>
          <p:cNvSpPr/>
          <p:nvPr/>
        </p:nvSpPr>
        <p:spPr>
          <a:xfrm>
            <a:off x="7836484" y="4094337"/>
            <a:ext cx="1332650" cy="698754"/>
          </a:xfrm>
          <a:prstGeom prst="downArrowCallout">
            <a:avLst>
              <a:gd name="adj1" fmla="val 12417"/>
              <a:gd name="adj2" fmla="val 9900"/>
              <a:gd name="adj3" fmla="val 25000"/>
              <a:gd name="adj4" fmla="val 64977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/>
              <a:t>no: filters is ..</a:t>
            </a:r>
          </a:p>
          <a:p>
            <a:pPr algn="ctr"/>
            <a:r>
              <a:rPr lang="en-US" sz="900"/>
              <a:t>For loc – wrt layers</a:t>
            </a:r>
          </a:p>
          <a:p>
            <a:pPr algn="ctr"/>
            <a:r>
              <a:rPr lang="en-US" sz="900"/>
              <a:t>For class – no: class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06806D9-4C35-4808-8137-620D0099453C}"/>
              </a:ext>
            </a:extLst>
          </p:cNvPr>
          <p:cNvCxnSpPr>
            <a:cxnSpLocks/>
          </p:cNvCxnSpPr>
          <p:nvPr/>
        </p:nvCxnSpPr>
        <p:spPr>
          <a:xfrm flipV="1">
            <a:off x="3199238" y="3877410"/>
            <a:ext cx="0" cy="27080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417699E-EBA0-4797-912E-8C1E9A4FB24B}"/>
              </a:ext>
            </a:extLst>
          </p:cNvPr>
          <p:cNvGrpSpPr/>
          <p:nvPr/>
        </p:nvGrpSpPr>
        <p:grpSpPr>
          <a:xfrm>
            <a:off x="167054" y="1002325"/>
            <a:ext cx="11539555" cy="5583115"/>
            <a:chOff x="167054" y="1055077"/>
            <a:chExt cx="11539555" cy="5583115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B9ACBAC-8B57-4A51-9F38-C4CF22BBDF78}"/>
                </a:ext>
              </a:extLst>
            </p:cNvPr>
            <p:cNvCxnSpPr/>
            <p:nvPr/>
          </p:nvCxnSpPr>
          <p:spPr>
            <a:xfrm>
              <a:off x="167054" y="1055077"/>
              <a:ext cx="115395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BAC8B14-4F19-457F-AC29-B95079918650}"/>
                </a:ext>
              </a:extLst>
            </p:cNvPr>
            <p:cNvCxnSpPr/>
            <p:nvPr/>
          </p:nvCxnSpPr>
          <p:spPr>
            <a:xfrm>
              <a:off x="167054" y="1055077"/>
              <a:ext cx="0" cy="55831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7CB128EF-7ABD-4AFF-AF09-D154C7AA74FE}"/>
                </a:ext>
              </a:extLst>
            </p:cNvPr>
            <p:cNvCxnSpPr>
              <a:cxnSpLocks/>
            </p:cNvCxnSpPr>
            <p:nvPr/>
          </p:nvCxnSpPr>
          <p:spPr>
            <a:xfrm>
              <a:off x="167054" y="6638192"/>
              <a:ext cx="303218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536A87B-484A-4F14-B080-3F6012C73A64}"/>
                </a:ext>
              </a:extLst>
            </p:cNvPr>
            <p:cNvCxnSpPr>
              <a:cxnSpLocks/>
            </p:cNvCxnSpPr>
            <p:nvPr/>
          </p:nvCxnSpPr>
          <p:spPr>
            <a:xfrm>
              <a:off x="3199238" y="3930162"/>
              <a:ext cx="85073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4C16D875-E37E-4F50-A685-A190BDBE808C}"/>
                </a:ext>
              </a:extLst>
            </p:cNvPr>
            <p:cNvCxnSpPr>
              <a:cxnSpLocks/>
            </p:cNvCxnSpPr>
            <p:nvPr/>
          </p:nvCxnSpPr>
          <p:spPr>
            <a:xfrm>
              <a:off x="11706609" y="1055077"/>
              <a:ext cx="0" cy="28750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BED0C72-6EE2-45F7-AE92-C67BA262AE1E}"/>
              </a:ext>
            </a:extLst>
          </p:cNvPr>
          <p:cNvGrpSpPr/>
          <p:nvPr/>
        </p:nvGrpSpPr>
        <p:grpSpPr>
          <a:xfrm>
            <a:off x="3266519" y="3939540"/>
            <a:ext cx="8440090" cy="2645900"/>
            <a:chOff x="3266519" y="3939540"/>
            <a:chExt cx="8440090" cy="2645900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5EBD9EB-5F9D-4801-8F98-40A5C0883251}"/>
                </a:ext>
              </a:extLst>
            </p:cNvPr>
            <p:cNvCxnSpPr>
              <a:cxnSpLocks/>
            </p:cNvCxnSpPr>
            <p:nvPr/>
          </p:nvCxnSpPr>
          <p:spPr>
            <a:xfrm>
              <a:off x="3266519" y="3939540"/>
              <a:ext cx="844009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E947B934-FBD2-419B-88AF-479A42051115}"/>
                </a:ext>
              </a:extLst>
            </p:cNvPr>
            <p:cNvCxnSpPr>
              <a:cxnSpLocks/>
            </p:cNvCxnSpPr>
            <p:nvPr/>
          </p:nvCxnSpPr>
          <p:spPr>
            <a:xfrm>
              <a:off x="3266519" y="3939540"/>
              <a:ext cx="0" cy="26459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9333E80-5820-418F-A5F9-20E9A1CEFFED}"/>
                </a:ext>
              </a:extLst>
            </p:cNvPr>
            <p:cNvCxnSpPr>
              <a:cxnSpLocks/>
            </p:cNvCxnSpPr>
            <p:nvPr/>
          </p:nvCxnSpPr>
          <p:spPr>
            <a:xfrm>
              <a:off x="3266519" y="6585440"/>
              <a:ext cx="844009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52FD97D-C445-49DF-A919-E2B2DFDC66EC}"/>
                </a:ext>
              </a:extLst>
            </p:cNvPr>
            <p:cNvCxnSpPr/>
            <p:nvPr/>
          </p:nvCxnSpPr>
          <p:spPr>
            <a:xfrm>
              <a:off x="11706609" y="3939540"/>
              <a:ext cx="0" cy="26459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9B69A486-089B-468D-952D-DD5B6BA330BB}"/>
              </a:ext>
            </a:extLst>
          </p:cNvPr>
          <p:cNvSpPr txBox="1"/>
          <p:nvPr/>
        </p:nvSpPr>
        <p:spPr>
          <a:xfrm>
            <a:off x="3486640" y="1102782"/>
            <a:ext cx="29830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Base Convolution and Auxiliary Convolution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933968C-66CB-47E1-8DDE-8C01A2C382FE}"/>
              </a:ext>
            </a:extLst>
          </p:cNvPr>
          <p:cNvSpPr txBox="1"/>
          <p:nvPr/>
        </p:nvSpPr>
        <p:spPr>
          <a:xfrm>
            <a:off x="3410440" y="4021242"/>
            <a:ext cx="16420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Prediction Convolution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C5D9DA-4D5A-448D-A462-F03571265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6018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2ABA7-92C9-4222-926E-018360CEA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>
                <a:solidFill>
                  <a:prstClr val="black"/>
                </a:solidFill>
              </a:rPr>
              <a:t>Example of How Location and Class Predicted from An Image with A Trained Model (cont..)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8040C7-3642-42AB-AA1E-2266E34A3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53</a:t>
            </a:fld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CB1784E-F1FD-4EDA-8C8F-2722C04BD16A}"/>
              </a:ext>
            </a:extLst>
          </p:cNvPr>
          <p:cNvSpPr/>
          <p:nvPr/>
        </p:nvSpPr>
        <p:spPr>
          <a:xfrm>
            <a:off x="5562915" y="3429000"/>
            <a:ext cx="2031022" cy="92319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Draw Boxes and Labels using PIL library (ImageDraw,ImageFont)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0B63816-ECEC-4282-A184-FA8E5C9443B3}"/>
              </a:ext>
            </a:extLst>
          </p:cNvPr>
          <p:cNvSpPr/>
          <p:nvPr/>
        </p:nvSpPr>
        <p:spPr>
          <a:xfrm>
            <a:off x="977414" y="3429000"/>
            <a:ext cx="2031022" cy="92319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/>
              <a:t>Decode and NMS(slide 46-51)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567E44-9F99-46FE-89DD-055124DDF9C7}"/>
              </a:ext>
            </a:extLst>
          </p:cNvPr>
          <p:cNvSpPr txBox="1"/>
          <p:nvPr/>
        </p:nvSpPr>
        <p:spPr>
          <a:xfrm>
            <a:off x="3392680" y="3570407"/>
            <a:ext cx="17859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Location and Class ( one location and class for each object in image 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0CD1BC-4F21-4CD8-BBF6-19A0E4CFAB5D}"/>
              </a:ext>
            </a:extLst>
          </p:cNvPr>
          <p:cNvSpPr txBox="1"/>
          <p:nvPr/>
        </p:nvSpPr>
        <p:spPr>
          <a:xfrm>
            <a:off x="8812458" y="4865076"/>
            <a:ext cx="17508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/>
              <a:t>Image with Predicted boxes and labels on Objects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DFA9543-0E6C-4F12-8BA8-908728DF26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20305" y="2608352"/>
            <a:ext cx="2335196" cy="2093607"/>
          </a:xfrm>
        </p:spPr>
      </p:pic>
    </p:spTree>
    <p:extLst>
      <p:ext uri="{BB962C8B-B14F-4D97-AF65-F5344CB8AC3E}">
        <p14:creationId xmlns:p14="http://schemas.microsoft.com/office/powerpoint/2010/main" val="394062055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43C2-3E93-48CB-9DE9-67EF76220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417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Thesis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DF4AD-AEEB-4F9A-8DC9-99DA540E6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Bauhaus 93" panose="04030905020B02020C02" pitchFamily="82" charset="0"/>
              </a:rPr>
              <a:t>	    	        			</a:t>
            </a:r>
            <a:endParaRPr lang="en-US" sz="3200">
              <a:latin typeface="Bauhaus 93" panose="04030905020B02020C02" pitchFamily="8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5F2B964-2132-4ABB-BA3A-9C66FB0754A2}"/>
              </a:ext>
            </a:extLst>
          </p:cNvPr>
          <p:cNvGrpSpPr/>
          <p:nvPr/>
        </p:nvGrpSpPr>
        <p:grpSpPr>
          <a:xfrm>
            <a:off x="3028623" y="1947287"/>
            <a:ext cx="3943515" cy="4409817"/>
            <a:chOff x="3028623" y="1947287"/>
            <a:chExt cx="3943515" cy="440981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74BBDE0-11EA-432D-98E2-953623BD5F44}"/>
                </a:ext>
              </a:extLst>
            </p:cNvPr>
            <p:cNvGrpSpPr/>
            <p:nvPr/>
          </p:nvGrpSpPr>
          <p:grpSpPr>
            <a:xfrm>
              <a:off x="4310933" y="3238500"/>
              <a:ext cx="1272540" cy="1295400"/>
              <a:chOff x="1150620" y="2979420"/>
              <a:chExt cx="1272540" cy="1295400"/>
            </a:xfrm>
          </p:grpSpPr>
          <p:sp>
            <p:nvSpPr>
              <p:cNvPr id="15" name="Flowchart: Off-page Connector 14">
                <a:extLst>
                  <a:ext uri="{FF2B5EF4-FFF2-40B4-BE49-F238E27FC236}">
                    <a16:creationId xmlns:a16="http://schemas.microsoft.com/office/drawing/2014/main" id="{0BEAB013-6F9A-46FC-90EE-3D8826F2EF67}"/>
                  </a:ext>
                </a:extLst>
              </p:cNvPr>
              <p:cNvSpPr/>
              <p:nvPr/>
            </p:nvSpPr>
            <p:spPr>
              <a:xfrm>
                <a:off x="1150620" y="2979420"/>
                <a:ext cx="1272540" cy="1295400"/>
              </a:xfrm>
              <a:prstGeom prst="flowChartOffpageConnector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Scroll: Vertical 15">
                <a:extLst>
                  <a:ext uri="{FF2B5EF4-FFF2-40B4-BE49-F238E27FC236}">
                    <a16:creationId xmlns:a16="http://schemas.microsoft.com/office/drawing/2014/main" id="{485C6468-5E4D-4C1F-BBBF-B1A8B8DFC4D2}"/>
                  </a:ext>
                </a:extLst>
              </p:cNvPr>
              <p:cNvSpPr/>
              <p:nvPr/>
            </p:nvSpPr>
            <p:spPr>
              <a:xfrm>
                <a:off x="1558290" y="3238500"/>
                <a:ext cx="464820" cy="586740"/>
              </a:xfrm>
              <a:prstGeom prst="verticalScroll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47BCDFB-D7EE-4714-A7EA-C419D9654B40}"/>
                </a:ext>
              </a:extLst>
            </p:cNvPr>
            <p:cNvSpPr txBox="1"/>
            <p:nvPr/>
          </p:nvSpPr>
          <p:spPr>
            <a:xfrm>
              <a:off x="3857543" y="1947287"/>
              <a:ext cx="2179320" cy="107721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32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  <a:reflection blurRad="6350" stA="55000" endA="300" endPos="45500" dir="5400000" sy="-100000" algn="bl" rotWithShape="0"/>
                  </a:effectLst>
                  <a:latin typeface="Bauhaus 93"/>
                </a:rPr>
                <a:t>March</a:t>
              </a:r>
            </a:p>
            <a:p>
              <a:pPr algn="ctr"/>
              <a:endParaRPr lang="en-US" sz="3200" b="1" dirty="0">
                <a:ln w="9525">
                  <a:solidFill>
                    <a:prstClr val="white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Bauhaus 93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F79FA4C-9784-4F80-ADC4-B728C5106EE1}"/>
                </a:ext>
              </a:extLst>
            </p:cNvPr>
            <p:cNvSpPr/>
            <p:nvPr/>
          </p:nvSpPr>
          <p:spPr>
            <a:xfrm>
              <a:off x="3028623" y="5433774"/>
              <a:ext cx="394351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4000" b="1" cap="none" spc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6">
                      <a:lumMod val="7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  <a:outerShdw blurRad="50800" dist="38100" dir="16200000" rotWithShape="0">
                      <a:prstClr val="black">
                        <a:alpha val="40000"/>
                      </a:prstClr>
                    </a:outerShdw>
                    <a:reflection blurRad="6350" stA="55000" endA="300" endPos="45500" dir="5400000" sy="-100000" algn="bl" rotWithShape="0"/>
                  </a:effectLst>
                  <a:latin typeface="French Script MT" panose="03020402040607040605" pitchFamily="66" charset="0"/>
                </a:rPr>
                <a:t>Second Seminar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2FEC0C4-610E-47B1-ABB7-0747F5CE2CEF}"/>
              </a:ext>
            </a:extLst>
          </p:cNvPr>
          <p:cNvGrpSpPr/>
          <p:nvPr/>
        </p:nvGrpSpPr>
        <p:grpSpPr>
          <a:xfrm>
            <a:off x="180730" y="1947287"/>
            <a:ext cx="3943515" cy="4409817"/>
            <a:chOff x="180730" y="1947287"/>
            <a:chExt cx="3943515" cy="440981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FAA4043-469B-4CEC-BB63-F8AA58EDB298}"/>
                </a:ext>
              </a:extLst>
            </p:cNvPr>
            <p:cNvGrpSpPr/>
            <p:nvPr/>
          </p:nvGrpSpPr>
          <p:grpSpPr>
            <a:xfrm>
              <a:off x="1463040" y="3238500"/>
              <a:ext cx="1272540" cy="1295400"/>
              <a:chOff x="1150620" y="2979420"/>
              <a:chExt cx="1272540" cy="1295400"/>
            </a:xfrm>
          </p:grpSpPr>
          <p:sp>
            <p:nvSpPr>
              <p:cNvPr id="7" name="Flowchart: Off-page Connector 6">
                <a:extLst>
                  <a:ext uri="{FF2B5EF4-FFF2-40B4-BE49-F238E27FC236}">
                    <a16:creationId xmlns:a16="http://schemas.microsoft.com/office/drawing/2014/main" id="{63B3BEF2-ACF8-494E-B5C4-5FD240E9B3F9}"/>
                  </a:ext>
                </a:extLst>
              </p:cNvPr>
              <p:cNvSpPr/>
              <p:nvPr/>
            </p:nvSpPr>
            <p:spPr>
              <a:xfrm>
                <a:off x="1150620" y="2979420"/>
                <a:ext cx="1272540" cy="1295400"/>
              </a:xfrm>
              <a:prstGeom prst="flowChartOffpageConnector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Scroll: Vertical 8">
                <a:extLst>
                  <a:ext uri="{FF2B5EF4-FFF2-40B4-BE49-F238E27FC236}">
                    <a16:creationId xmlns:a16="http://schemas.microsoft.com/office/drawing/2014/main" id="{F69C0F8A-03EB-49B2-B9C4-9F81DC2715CF}"/>
                  </a:ext>
                </a:extLst>
              </p:cNvPr>
              <p:cNvSpPr/>
              <p:nvPr/>
            </p:nvSpPr>
            <p:spPr>
              <a:xfrm>
                <a:off x="1558290" y="3238500"/>
                <a:ext cx="464820" cy="586740"/>
              </a:xfrm>
              <a:prstGeom prst="verticalScroll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9272B1B-A848-4E2D-902C-07810FCAAEEA}"/>
                </a:ext>
              </a:extLst>
            </p:cNvPr>
            <p:cNvSpPr txBox="1"/>
            <p:nvPr/>
          </p:nvSpPr>
          <p:spPr>
            <a:xfrm>
              <a:off x="1009650" y="1947287"/>
              <a:ext cx="21793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  <a:reflection blurRad="6350" stA="55000" endA="300" endPos="45500" dir="5400000" sy="-100000" algn="bl" rotWithShape="0"/>
                  </a:effectLst>
                  <a:latin typeface="Bauhaus 93" panose="04030905020B02020C02" pitchFamily="82" charset="0"/>
                </a:rPr>
                <a:t>September</a:t>
              </a:r>
              <a:endParaRPr lang="en-US" sz="32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6160BB-428F-4470-BDC1-667B7FC9D1A9}"/>
                </a:ext>
              </a:extLst>
            </p:cNvPr>
            <p:cNvSpPr/>
            <p:nvPr/>
          </p:nvSpPr>
          <p:spPr>
            <a:xfrm>
              <a:off x="180730" y="5433774"/>
              <a:ext cx="394351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4000" b="1" cap="none" spc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6">
                      <a:lumMod val="7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  <a:outerShdw blurRad="50800" dist="38100" dir="16200000" rotWithShape="0">
                      <a:prstClr val="black">
                        <a:alpha val="40000"/>
                      </a:prstClr>
                    </a:outerShdw>
                    <a:reflection blurRad="6350" stA="55000" endA="300" endPos="45500" dir="5400000" sy="-100000" algn="bl" rotWithShape="0"/>
                  </a:effectLst>
                  <a:latin typeface="French Script MT" panose="03020402040607040605" pitchFamily="66" charset="0"/>
                </a:rPr>
                <a:t>First Seminar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7E2D4F0-68D2-4785-94CC-F689586B61C1}"/>
              </a:ext>
            </a:extLst>
          </p:cNvPr>
          <p:cNvGrpSpPr/>
          <p:nvPr/>
        </p:nvGrpSpPr>
        <p:grpSpPr>
          <a:xfrm>
            <a:off x="5806944" y="1947287"/>
            <a:ext cx="3943515" cy="4409817"/>
            <a:chOff x="5806944" y="1947287"/>
            <a:chExt cx="3943515" cy="4409817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6B50C6C-E4A2-49C3-BA7E-0C4761BD41BA}"/>
                </a:ext>
              </a:extLst>
            </p:cNvPr>
            <p:cNvGrpSpPr/>
            <p:nvPr/>
          </p:nvGrpSpPr>
          <p:grpSpPr>
            <a:xfrm>
              <a:off x="7089254" y="3238500"/>
              <a:ext cx="1272540" cy="1295400"/>
              <a:chOff x="1150620" y="2979420"/>
              <a:chExt cx="1272540" cy="1295400"/>
            </a:xfrm>
          </p:grpSpPr>
          <p:sp>
            <p:nvSpPr>
              <p:cNvPr id="20" name="Flowchart: Off-page Connector 19">
                <a:extLst>
                  <a:ext uri="{FF2B5EF4-FFF2-40B4-BE49-F238E27FC236}">
                    <a16:creationId xmlns:a16="http://schemas.microsoft.com/office/drawing/2014/main" id="{0CD56BD7-2D45-44D0-8206-A2F42E9EDCBC}"/>
                  </a:ext>
                </a:extLst>
              </p:cNvPr>
              <p:cNvSpPr/>
              <p:nvPr/>
            </p:nvSpPr>
            <p:spPr>
              <a:xfrm>
                <a:off x="1150620" y="2979420"/>
                <a:ext cx="1272540" cy="1295400"/>
              </a:xfrm>
              <a:prstGeom prst="flowChartOffpageConnector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Scroll: Vertical 20">
                <a:extLst>
                  <a:ext uri="{FF2B5EF4-FFF2-40B4-BE49-F238E27FC236}">
                    <a16:creationId xmlns:a16="http://schemas.microsoft.com/office/drawing/2014/main" id="{3814AE9C-43F2-40DA-BBA4-833FC45F5DCA}"/>
                  </a:ext>
                </a:extLst>
              </p:cNvPr>
              <p:cNvSpPr/>
              <p:nvPr/>
            </p:nvSpPr>
            <p:spPr>
              <a:xfrm>
                <a:off x="1558290" y="3238500"/>
                <a:ext cx="464820" cy="586740"/>
              </a:xfrm>
              <a:prstGeom prst="verticalScroll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43E572B-D4C1-4A62-B9BF-67D45CA6821C}"/>
                </a:ext>
              </a:extLst>
            </p:cNvPr>
            <p:cNvSpPr txBox="1"/>
            <p:nvPr/>
          </p:nvSpPr>
          <p:spPr>
            <a:xfrm>
              <a:off x="6635864" y="1947287"/>
              <a:ext cx="2179320" cy="58477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32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  <a:reflection blurRad="6350" stA="55000" endA="300" endPos="45500" dir="5400000" sy="-100000" algn="bl" rotWithShape="0"/>
                  </a:effectLst>
                  <a:latin typeface="Bauhaus 93"/>
                </a:rPr>
                <a:t>April</a:t>
              </a:r>
              <a:endParaRPr lang="en-US" sz="32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94A4DC4-58FD-4F28-AA2B-EC23D0726B71}"/>
                </a:ext>
              </a:extLst>
            </p:cNvPr>
            <p:cNvSpPr/>
            <p:nvPr/>
          </p:nvSpPr>
          <p:spPr>
            <a:xfrm>
              <a:off x="5806944" y="5433774"/>
              <a:ext cx="394351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4000" b="1" cap="none" spc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6">
                      <a:lumMod val="7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  <a:outerShdw blurRad="50800" dist="38100" dir="16200000" rotWithShape="0">
                      <a:prstClr val="black">
                        <a:alpha val="40000"/>
                      </a:prstClr>
                    </a:outerShdw>
                    <a:reflection blurRad="6350" stA="55000" endA="300" endPos="45500" dir="5400000" sy="-100000" algn="bl" rotWithShape="0"/>
                  </a:effectLst>
                  <a:latin typeface="French Script MT" panose="03020402040607040605" pitchFamily="66" charset="0"/>
                </a:rPr>
                <a:t>Third Seminar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23BF05E-7EA5-4AEB-9613-71ED94E78A18}"/>
              </a:ext>
            </a:extLst>
          </p:cNvPr>
          <p:cNvGrpSpPr/>
          <p:nvPr/>
        </p:nvGrpSpPr>
        <p:grpSpPr>
          <a:xfrm>
            <a:off x="8478910" y="1947287"/>
            <a:ext cx="3943515" cy="4409817"/>
            <a:chOff x="8478910" y="1947287"/>
            <a:chExt cx="3943515" cy="440981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800A498-8134-4853-87C7-B0B4915C7056}"/>
                </a:ext>
              </a:extLst>
            </p:cNvPr>
            <p:cNvGrpSpPr/>
            <p:nvPr/>
          </p:nvGrpSpPr>
          <p:grpSpPr>
            <a:xfrm>
              <a:off x="9761220" y="3238500"/>
              <a:ext cx="1272540" cy="1295400"/>
              <a:chOff x="1150620" y="2979420"/>
              <a:chExt cx="1272540" cy="1295400"/>
            </a:xfrm>
          </p:grpSpPr>
          <p:sp>
            <p:nvSpPr>
              <p:cNvPr id="25" name="Flowchart: Off-page Connector 24">
                <a:extLst>
                  <a:ext uri="{FF2B5EF4-FFF2-40B4-BE49-F238E27FC236}">
                    <a16:creationId xmlns:a16="http://schemas.microsoft.com/office/drawing/2014/main" id="{36C1615A-5AAE-490B-A030-26A20E17A81F}"/>
                  </a:ext>
                </a:extLst>
              </p:cNvPr>
              <p:cNvSpPr/>
              <p:nvPr/>
            </p:nvSpPr>
            <p:spPr>
              <a:xfrm>
                <a:off x="1150620" y="2979420"/>
                <a:ext cx="1272540" cy="1295400"/>
              </a:xfrm>
              <a:prstGeom prst="flowChartOffpageConnector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Scroll: Vertical 25">
                <a:extLst>
                  <a:ext uri="{FF2B5EF4-FFF2-40B4-BE49-F238E27FC236}">
                    <a16:creationId xmlns:a16="http://schemas.microsoft.com/office/drawing/2014/main" id="{90AA1F99-CA22-4191-BB9C-C8638DF7E5B2}"/>
                  </a:ext>
                </a:extLst>
              </p:cNvPr>
              <p:cNvSpPr/>
              <p:nvPr/>
            </p:nvSpPr>
            <p:spPr>
              <a:xfrm>
                <a:off x="1558290" y="3238500"/>
                <a:ext cx="464820" cy="586740"/>
              </a:xfrm>
              <a:prstGeom prst="verticalScroll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6E1FD82-1135-4D95-94F4-A3FB54987603}"/>
                </a:ext>
              </a:extLst>
            </p:cNvPr>
            <p:cNvSpPr txBox="1"/>
            <p:nvPr/>
          </p:nvSpPr>
          <p:spPr>
            <a:xfrm>
              <a:off x="9307830" y="1947287"/>
              <a:ext cx="2179320" cy="58477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32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  <a:reflection blurRad="6350" stA="55000" endA="300" endPos="45500" dir="5400000" sy="-100000" algn="bl" rotWithShape="0"/>
                  </a:effectLst>
                  <a:latin typeface="Bauhaus 93"/>
                </a:rPr>
                <a:t>May</a:t>
              </a:r>
              <a:endParaRPr lang="en-US" sz="3200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01F480C-0A59-4EC8-B62F-7C42B3E01730}"/>
                </a:ext>
              </a:extLst>
            </p:cNvPr>
            <p:cNvSpPr/>
            <p:nvPr/>
          </p:nvSpPr>
          <p:spPr>
            <a:xfrm>
              <a:off x="8478910" y="5433774"/>
              <a:ext cx="394351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4000" b="1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6">
                      <a:lumMod val="7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  <a:outerShdw blurRad="50800" dist="38100" dir="16200000" rotWithShape="0">
                      <a:prstClr val="black">
                        <a:alpha val="40000"/>
                      </a:prstClr>
                    </a:outerShdw>
                    <a:reflection blurRad="6350" stA="55000" endA="300" endPos="45500" dir="5400000" sy="-100000" algn="bl" rotWithShape="0"/>
                  </a:effectLst>
                  <a:latin typeface="French Script MT" panose="03020402040607040605" pitchFamily="66" charset="0"/>
                </a:rPr>
                <a:t>Defense</a:t>
              </a:r>
              <a:endParaRPr lang="en-US" sz="40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French Script MT" panose="03020402040607040605" pitchFamily="66" charset="0"/>
              </a:endParaRP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2D228-0257-4477-9AB3-D338361DB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3332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B48AE-D1F8-4206-80BB-38E3D06C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1559E-104A-48F7-B8A8-B571EDF7B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Karlsruhe Institute of Technology , </a:t>
            </a:r>
            <a:r>
              <a:rPr lang="en-US" sz="2000" dirty="0" err="1"/>
              <a:t>nd</a:t>
            </a:r>
            <a:r>
              <a:rPr lang="en-US" sz="2000" dirty="0"/>
              <a:t> ,  KITTI Vision Benchmark Suite , </a:t>
            </a:r>
            <a:r>
              <a:rPr lang="en-US" sz="2000" dirty="0">
                <a:hlinkClick r:id="rId2"/>
              </a:rPr>
              <a:t>http://www.cvlibs.net/datasets/kitti/eval_object.php?obj_benchmark=2d</a:t>
            </a:r>
            <a:endParaRPr lang="en-US" sz="2000" dirty="0">
              <a:cs typeface="Calibri" panose="020F0502020204030204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Eddie Forson, Nov 18 2017, Understanding SSD </a:t>
            </a:r>
            <a:r>
              <a:rPr lang="en-US" sz="2000" dirty="0" err="1"/>
              <a:t>MultiBox</a:t>
            </a:r>
            <a:r>
              <a:rPr lang="en-US" sz="2000" dirty="0"/>
              <a:t> — Real-Time Object Detection In Deep Learning, </a:t>
            </a:r>
            <a:r>
              <a:rPr lang="en-US" sz="2000" dirty="0">
                <a:ea typeface="+mn-lt"/>
                <a:cs typeface="+mn-lt"/>
                <a:hlinkClick r:id="rId3"/>
              </a:rPr>
              <a:t>https://towardsdatascience.com/understanding-ssd-multibox-real-time-object-detection-in-deep-learning-495ef744fab</a:t>
            </a:r>
            <a:endParaRPr lang="en-US" sz="2000" dirty="0">
              <a:ea typeface="+mn-lt"/>
              <a:cs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ea typeface="+mn-lt"/>
                <a:cs typeface="+mn-lt"/>
              </a:rPr>
              <a:t>Lei Mao, April 08 2018 ,  Bounding Box Encoding and Decoding in Object Detection, </a:t>
            </a:r>
            <a:r>
              <a:rPr lang="en-US" sz="2000" dirty="0">
                <a:hlinkClick r:id="rId4"/>
              </a:rPr>
              <a:t>https://leimao.github.io/blog/Bounding-Box-Encoding-Decoding/</a:t>
            </a:r>
            <a:endParaRPr lang="en-US" sz="2000" dirty="0">
              <a:cs typeface="Calibri" panose="020F0502020204030204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Jonathan Hui, Mar 07 2018, </a:t>
            </a:r>
            <a:r>
              <a:rPr lang="en-US" sz="2000" dirty="0" err="1"/>
              <a:t>mAP</a:t>
            </a:r>
            <a:r>
              <a:rPr lang="en-US" sz="2000" dirty="0"/>
              <a:t> (mean Average Precision) for Object Detection, </a:t>
            </a:r>
            <a:r>
              <a:rPr lang="en-US" sz="2000" dirty="0">
                <a:hlinkClick r:id="rId5"/>
              </a:rPr>
              <a:t>https://medium.com/@jonathan_hui/map-mean-average-precision-for-object-detection-45c121a31173</a:t>
            </a:r>
            <a:endParaRPr lang="en-US" sz="2000" dirty="0">
              <a:cs typeface="Calibri" panose="020F0502020204030204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ea typeface="+mn-lt"/>
                <a:cs typeface="+mn-lt"/>
              </a:rPr>
              <a:t>Liu W. et al. (2016) SSD: Single Shot </a:t>
            </a:r>
            <a:r>
              <a:rPr lang="en-US" sz="2000" dirty="0" err="1">
                <a:ea typeface="+mn-lt"/>
                <a:cs typeface="+mn-lt"/>
              </a:rPr>
              <a:t>MultiBox</a:t>
            </a:r>
            <a:r>
              <a:rPr lang="en-US" sz="2000" dirty="0">
                <a:ea typeface="+mn-lt"/>
                <a:cs typeface="+mn-lt"/>
              </a:rPr>
              <a:t> Detector. In: </a:t>
            </a:r>
            <a:r>
              <a:rPr lang="en-US" sz="2000" dirty="0" err="1">
                <a:ea typeface="+mn-lt"/>
                <a:cs typeface="+mn-lt"/>
              </a:rPr>
              <a:t>Leibe</a:t>
            </a:r>
            <a:r>
              <a:rPr lang="en-US" sz="2000" dirty="0">
                <a:ea typeface="+mn-lt"/>
                <a:cs typeface="+mn-lt"/>
              </a:rPr>
              <a:t> B., </a:t>
            </a:r>
            <a:r>
              <a:rPr lang="en-US" sz="2000" dirty="0" err="1">
                <a:ea typeface="+mn-lt"/>
                <a:cs typeface="+mn-lt"/>
              </a:rPr>
              <a:t>Matas</a:t>
            </a:r>
            <a:r>
              <a:rPr lang="en-US" sz="2000" dirty="0">
                <a:ea typeface="+mn-lt"/>
                <a:cs typeface="+mn-lt"/>
              </a:rPr>
              <a:t> J., </a:t>
            </a:r>
            <a:r>
              <a:rPr lang="en-US" sz="2000" dirty="0" err="1">
                <a:ea typeface="+mn-lt"/>
                <a:cs typeface="+mn-lt"/>
              </a:rPr>
              <a:t>Sebe</a:t>
            </a:r>
            <a:r>
              <a:rPr lang="en-US" sz="2000" dirty="0">
                <a:ea typeface="+mn-lt"/>
                <a:cs typeface="+mn-lt"/>
              </a:rPr>
              <a:t> N., Welling M. (eds) Computer Vision – ECCV 2016. ECCV 2016. Lecture Notes in Computer Science, vol 9905. Springer, Cham</a:t>
            </a:r>
            <a:endParaRPr lang="en-US" sz="2000" b="1" dirty="0">
              <a:cs typeface="Calibri" panose="020F0502020204030204"/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>
              <a:cs typeface="Calibri" panose="020F0502020204030204"/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9EE04F-DE7F-4C9B-B6A6-1442581BC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70350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0BD62-F3EA-4B37-B6FA-CA305EAAC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0F536-18C0-4670-87A0-0F8FA013A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+mj-lt"/>
              <a:buAutoNum type="arabicPeriod" startAt="6"/>
            </a:pPr>
            <a:r>
              <a:rPr lang="en-US" sz="2000" dirty="0"/>
              <a:t>Sagar </a:t>
            </a:r>
            <a:r>
              <a:rPr lang="en-US" sz="2000" dirty="0" err="1"/>
              <a:t>Vinodababu,N.D</a:t>
            </a:r>
            <a:r>
              <a:rPr lang="en-US" sz="2000" b="1" dirty="0"/>
              <a:t>,</a:t>
            </a:r>
            <a:r>
              <a:rPr lang="en-US" sz="2000" dirty="0"/>
              <a:t> a </a:t>
            </a:r>
            <a:r>
              <a:rPr lang="en-US" sz="2000" dirty="0" err="1"/>
              <a:t>PyTorch</a:t>
            </a:r>
            <a:r>
              <a:rPr lang="en-US" sz="2000" dirty="0"/>
              <a:t> Tutorial to Object Detection,</a:t>
            </a:r>
            <a:r>
              <a:rPr lang="en-US" sz="2000" dirty="0">
                <a:hlinkClick r:id="rId2"/>
              </a:rPr>
              <a:t> https://github.com/sgrvinod/a-PyTorch-Tutorial-to-Object-Detection</a:t>
            </a:r>
            <a:endParaRPr lang="en-US" sz="2000" dirty="0">
              <a:cs typeface="Calibri" panose="020F0502020204030204"/>
            </a:endParaRPr>
          </a:p>
          <a:p>
            <a:pPr marL="457200" indent="-457200">
              <a:buFont typeface="+mj-lt"/>
              <a:buAutoNum type="arabicPeriod" startAt="6"/>
            </a:pPr>
            <a:r>
              <a:rPr lang="en-US" sz="2000" dirty="0"/>
              <a:t>Aman </a:t>
            </a:r>
            <a:r>
              <a:rPr lang="en-US" sz="2000" dirty="0" err="1"/>
              <a:t>Damia</a:t>
            </a:r>
            <a:r>
              <a:rPr lang="en-US" sz="2000" dirty="0"/>
              <a:t>, May 1 2019,  Real-time object detection: Understanding SSD,  </a:t>
            </a:r>
            <a:r>
              <a:rPr lang="en-US" sz="2000" dirty="0">
                <a:ea typeface="+mn-lt"/>
                <a:cs typeface="+mn-lt"/>
                <a:hlinkClick r:id="rId3"/>
              </a:rPr>
              <a:t>https://medium.com/inveterate-learner/real-time-object-detection-part-1-understanding-ssd-65797a5e675b</a:t>
            </a:r>
            <a:endParaRPr lang="en-US" sz="2000" dirty="0">
              <a:cs typeface="Calibri" panose="020F0502020204030204"/>
            </a:endParaRPr>
          </a:p>
          <a:p>
            <a:pPr marL="457200" indent="-457200">
              <a:buFont typeface="+mj-lt"/>
              <a:buAutoNum type="arabicPeriod" startAt="6"/>
            </a:pPr>
            <a:r>
              <a:rPr lang="en-US" sz="2000" dirty="0" err="1">
                <a:solidFill>
                  <a:srgbClr val="303030"/>
                </a:solidFill>
              </a:rPr>
              <a:t>Chuan</a:t>
            </a:r>
            <a:r>
              <a:rPr lang="en-US" sz="2000" dirty="0">
                <a:solidFill>
                  <a:srgbClr val="303030"/>
                </a:solidFill>
              </a:rPr>
              <a:t> Li, January 06, 2019, Tips for implementing SSD Object Detection (with TensorFlow code), </a:t>
            </a:r>
            <a:r>
              <a:rPr lang="en-US" sz="2000" dirty="0">
                <a:solidFill>
                  <a:srgbClr val="303030"/>
                </a:solidFill>
                <a:hlinkClick r:id="rId4"/>
              </a:rPr>
              <a:t>https://lambdalabs.com/blog/how-to-implement-ssd-object-detection-in-tensorflow/</a:t>
            </a:r>
            <a:endParaRPr lang="en-US" sz="2000" dirty="0">
              <a:solidFill>
                <a:srgbClr val="303030"/>
              </a:solidFill>
              <a:cs typeface="Calibri" panose="020F0502020204030204"/>
            </a:endParaRPr>
          </a:p>
          <a:p>
            <a:pPr marL="457200" indent="-457200">
              <a:buFont typeface="+mj-lt"/>
              <a:buAutoNum type="arabicPeriod" startAt="6"/>
            </a:pPr>
            <a:endParaRPr lang="en-US" sz="2000" dirty="0">
              <a:solidFill>
                <a:srgbClr val="303030"/>
              </a:solidFill>
              <a:cs typeface="Calibri" panose="020F0502020204030204"/>
            </a:endParaRPr>
          </a:p>
          <a:p>
            <a:pPr marL="457200" indent="-457200">
              <a:buFont typeface="+mj-lt"/>
              <a:buAutoNum type="arabicPeriod" startAt="6"/>
            </a:pPr>
            <a:endParaRPr lang="en-US" sz="2000" dirty="0"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A21B3-7B0F-4C3F-94B2-5F5C59576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1549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1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3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996192-6157-42E8-B1A3-19BF3D03A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Conclusion</a:t>
            </a:r>
          </a:p>
        </p:txBody>
      </p:sp>
      <p:graphicFrame>
        <p:nvGraphicFramePr>
          <p:cNvPr id="38" name="Content Placeholder 2">
            <a:extLst>
              <a:ext uri="{FF2B5EF4-FFF2-40B4-BE49-F238E27FC236}">
                <a16:creationId xmlns:a16="http://schemas.microsoft.com/office/drawing/2014/main" id="{4AA130AC-6D5E-4D2D-9366-D7900EDB54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169492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15748B-2490-4D58-A08C-C5D640578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08361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13">
            <a:extLst>
              <a:ext uri="{FF2B5EF4-FFF2-40B4-BE49-F238E27FC236}">
                <a16:creationId xmlns:a16="http://schemas.microsoft.com/office/drawing/2014/main" id="{BD0398FB-7D27-4C59-A68B-663AE7A37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1941FA-2C0D-42BD-AC66-711E1C0BC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3520" y="2744662"/>
            <a:ext cx="6589707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cxnSp>
        <p:nvCxnSpPr>
          <p:cNvPr id="47" name="Straight Connector 17">
            <a:extLst>
              <a:ext uri="{FF2B5EF4-FFF2-40B4-BE49-F238E27FC236}">
                <a16:creationId xmlns:a16="http://schemas.microsoft.com/office/drawing/2014/main" id="{266A0658-1CC4-4B0D-AAB7-A702286AF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19">
            <a:extLst>
              <a:ext uri="{FF2B5EF4-FFF2-40B4-BE49-F238E27FC236}">
                <a16:creationId xmlns:a16="http://schemas.microsoft.com/office/drawing/2014/main" id="{EA804283-B929-4503-802F-4585376E2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Oval 21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Freeform: Shape 23">
            <a:extLst>
              <a:ext uri="{FF2B5EF4-FFF2-40B4-BE49-F238E27FC236}">
                <a16:creationId xmlns:a16="http://schemas.microsoft.com/office/drawing/2014/main" id="{A04F1504-431A-4D86-9091-AE7E4B333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Freeform: Shape 25">
            <a:extLst>
              <a:ext uri="{FF2B5EF4-FFF2-40B4-BE49-F238E27FC236}">
                <a16:creationId xmlns:a16="http://schemas.microsoft.com/office/drawing/2014/main" id="{0DEE8134-8942-423C-9EAA-0110FCA11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Arc 27">
            <a:extLst>
              <a:ext uri="{FF2B5EF4-FFF2-40B4-BE49-F238E27FC236}">
                <a16:creationId xmlns:a16="http://schemas.microsoft.com/office/drawing/2014/main" id="{C36A08F5-3B56-47C5-A371-9187BE56E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C8BA91-EE37-4AC7-A559-923307B4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1D6B83-D0F0-4C53-BC38-9D5D03B6E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977" y="4108900"/>
            <a:ext cx="6440441" cy="11970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Related Works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C62F567-BB63-477F-BA4F-38B157FA879E}"/>
              </a:ext>
            </a:extLst>
          </p:cNvPr>
          <p:cNvSpPr txBox="1"/>
          <p:nvPr/>
        </p:nvSpPr>
        <p:spPr>
          <a:xfrm>
            <a:off x="1623503" y="5250676"/>
            <a:ext cx="600398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</a:rPr>
              <a:t>        Due to the usefulness of this cutting-edge technology, SSD have been used by researchers in many computer vision related field. I'll describe some recent related work.</a:t>
            </a:r>
          </a:p>
          <a:p>
            <a:endParaRPr lang="en-US" sz="2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A5AC3-F757-4168-A59A-FA15DA2E6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155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4EE68-777A-4B20-A97C-6D7467183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0146"/>
            <a:ext cx="10515600" cy="635683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1. Abandoned Object Detection</a:t>
            </a:r>
          </a:p>
          <a:p>
            <a:pPr marL="0" indent="0">
              <a:buNone/>
            </a:pPr>
            <a:endParaRPr lang="en-US" sz="2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Authors - </a:t>
            </a:r>
            <a:r>
              <a:rPr lang="en-US" sz="2000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Devadeep</a:t>
            </a: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 </a:t>
            </a:r>
            <a:r>
              <a:rPr lang="en-US" sz="2000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Shyam</a:t>
            </a: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, Alex </a:t>
            </a:r>
            <a:r>
              <a:rPr lang="en-US" sz="2000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Kot</a:t>
            </a: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 and </a:t>
            </a:r>
            <a:r>
              <a:rPr lang="en-US" sz="2000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Chinmayee</a:t>
            </a: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 </a:t>
            </a:r>
            <a:r>
              <a:rPr lang="en-US" sz="2000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Athalye</a:t>
            </a:r>
            <a:endParaRPr lang="en-US" sz="2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Method - Used finite state machine and Single Shot </a:t>
            </a:r>
            <a:r>
              <a:rPr lang="en-US" sz="2000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MultiBox</a:t>
            </a: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 </a:t>
            </a:r>
            <a:r>
              <a:rPr lang="en-US" sz="2000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Detecctor</a:t>
            </a:r>
            <a:endParaRPr lang="en-US" sz="2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  <a:ea typeface="+mn-lt"/>
              <a:cs typeface="+mn-lt"/>
            </a:endParaRP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To detect person and some suspected type of objects which include backpack, handbag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In order to suppress any false alarm, they remove other stationary candidate objects other than the suspected stationary objects</a:t>
            </a:r>
          </a:p>
          <a:p>
            <a:pPr marL="0" indent="0">
              <a:buNone/>
            </a:pPr>
            <a:endParaRPr lang="en-US" sz="2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/>
              <a:t>2. </a:t>
            </a: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SSD-MSN: An Improved Multi-Scale Object Detection Network Based on SSD</a:t>
            </a:r>
          </a:p>
          <a:p>
            <a:pPr marL="0" indent="0">
              <a:buNone/>
            </a:pPr>
            <a:endParaRPr lang="en-US" sz="2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Authors - </a:t>
            </a:r>
            <a:r>
              <a:rPr lang="de-DE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ZUGE CHEN , KEHE WU, YUANBO LI, MINJIAN WANG, AND WEI LI</a:t>
            </a:r>
            <a:endParaRPr lang="en-US" sz="2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Method - SSD-MSN 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Proposed Area Proposal Network(APN) to get better performance on small scale image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APN used to select area proposal containing one or more object while SSD is predicting location and classification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Used PASCAL VOC and COCO dataset and found that SSD-MSL improved multi-scale object detection effectively</a:t>
            </a:r>
          </a:p>
          <a:p>
            <a:pPr marL="0" indent="0">
              <a:buNone/>
            </a:pPr>
            <a:endParaRPr lang="en-US" sz="2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32DAD1-888C-45A5-8A9A-4110AE790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738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5A481-F811-46C6-B84D-D276378C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7008"/>
            <a:ext cx="10515600" cy="5499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3. Ship Detection System</a:t>
            </a:r>
          </a:p>
          <a:p>
            <a:pPr marL="0" indent="0">
              <a:buNone/>
            </a:pPr>
            <a:endParaRPr lang="en-US" sz="2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Authors -  Yuanyuan Wang , Chao Wang, Hong Zhang, Cheng Zhang, and </a:t>
            </a:r>
            <a:r>
              <a:rPr lang="en-US" sz="2000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Qiaoyan</a:t>
            </a: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 Fu </a:t>
            </a:r>
          </a:p>
          <a:p>
            <a:pPr marL="0" indent="0">
              <a:buNone/>
            </a:pPr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Method - Single Shot Multibox Detector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Used both SSD-300 and SSD-512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Images acquired by Chinese Gaofen-3 satellite are used</a:t>
            </a:r>
          </a:p>
          <a:p>
            <a:r>
              <a:rPr lang="en-US" sz="2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</a:effectLst>
                <a:ea typeface="+mn-lt"/>
                <a:cs typeface="+mn-lt"/>
              </a:rPr>
              <a:t>Experimental results reveal that compared to SSD-300, SSD-512 achieves more than 0.02 in probability of ship detection, whereas 0.05 worse in false alarm.</a:t>
            </a:r>
          </a:p>
          <a:p>
            <a:endParaRPr lang="en-US" sz="2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  <a:ea typeface="+mn-lt"/>
              <a:cs typeface="+mn-lt"/>
            </a:endParaRPr>
          </a:p>
          <a:p>
            <a:endParaRPr lang="en-US" sz="2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  <a:ea typeface="+mn-lt"/>
              <a:cs typeface="+mn-lt"/>
            </a:endParaRPr>
          </a:p>
          <a:p>
            <a:pPr marL="0" indent="0">
              <a:buNone/>
            </a:pPr>
            <a:endParaRPr lang="en-US" sz="2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</a:effectLst>
              <a:ea typeface="+mn-lt"/>
              <a:cs typeface="+mn-lt"/>
            </a:endParaRP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70EDFE-83A8-4D40-8887-AA8C85DD4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64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E4F9F79B-A093-478E-96B5-EE02BC93A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61A06-6685-4524-801E-1794D5F08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" y="948977"/>
            <a:ext cx="5676637" cy="283370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/>
              <a:t>Theory Background</a:t>
            </a: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11394CD8-BD30-4B74-86F4-51FDF3383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4C22394-EBC2-4FAF-A555-6C02D589E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1508760" y="3431556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F7194F93-1F71-4A70-9DF1-28F183771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32897" y="5004581"/>
            <a:ext cx="962395" cy="96239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BBC0C84-DC2A-43AE-9576-0A44295E8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63725" y="4865965"/>
            <a:ext cx="293695" cy="2936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43FA93-1060-4E06-AA7E-26D141764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54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99383E5F0BC447AF7BBE852616D010" ma:contentTypeVersion="4" ma:contentTypeDescription="Create a new document." ma:contentTypeScope="" ma:versionID="aba13ec375b73c17e191661b4f7a565f">
  <xsd:schema xmlns:xsd="http://www.w3.org/2001/XMLSchema" xmlns:xs="http://www.w3.org/2001/XMLSchema" xmlns:p="http://schemas.microsoft.com/office/2006/metadata/properties" xmlns:ns3="7c420df6-0057-4d57-a50c-ac4695569794" targetNamespace="http://schemas.microsoft.com/office/2006/metadata/properties" ma:root="true" ma:fieldsID="1fb21bbf4d55406cf5aa54c6b35d225f" ns3:_="">
    <xsd:import namespace="7c420df6-0057-4d57-a50c-ac469556979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420df6-0057-4d57-a50c-ac46955697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8B4C97A-1A0E-4A12-8124-4B003D5C202F}">
  <ds:schemaRefs>
    <ds:schemaRef ds:uri="7c420df6-0057-4d57-a50c-ac469556979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5C13258-D343-4346-B577-85ED596784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7F6836-2379-42B4-8D89-68FA33DF173A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7c420df6-0057-4d57-a50c-ac4695569794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2596</Words>
  <Application>Microsoft Office PowerPoint</Application>
  <PresentationFormat>Widescreen</PresentationFormat>
  <Paragraphs>756</Paragraphs>
  <Slides>58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6" baseType="lpstr">
      <vt:lpstr>Arial</vt:lpstr>
      <vt:lpstr>Bauhaus 93</vt:lpstr>
      <vt:lpstr>Calibri</vt:lpstr>
      <vt:lpstr>Calibri Light</vt:lpstr>
      <vt:lpstr>French Script MT</vt:lpstr>
      <vt:lpstr>Helvetica Neue Medium</vt:lpstr>
      <vt:lpstr>medium-content-serif-font</vt:lpstr>
      <vt:lpstr>Office Theme</vt:lpstr>
      <vt:lpstr>Vehicle &amp; Pedestrian Detection and Classification System Using SingleShot multibox Detector (SSD) </vt:lpstr>
      <vt:lpstr>Content</vt:lpstr>
      <vt:lpstr>Abstract</vt:lpstr>
      <vt:lpstr>Introduction</vt:lpstr>
      <vt:lpstr>Thesis Objective</vt:lpstr>
      <vt:lpstr>Related Works</vt:lpstr>
      <vt:lpstr>PowerPoint Presentation</vt:lpstr>
      <vt:lpstr>PowerPoint Presentation</vt:lpstr>
      <vt:lpstr>PowerPoint Presentation</vt:lpstr>
      <vt:lpstr>Convolutional Neural Network (CNN )</vt:lpstr>
      <vt:lpstr>Convolution</vt:lpstr>
      <vt:lpstr>Convolution(cont..)</vt:lpstr>
      <vt:lpstr>Convolution(cont..)</vt:lpstr>
      <vt:lpstr>Example of feature maps</vt:lpstr>
      <vt:lpstr>Rectified Linear Unit(ReLU)</vt:lpstr>
      <vt:lpstr>Max Pooling</vt:lpstr>
      <vt:lpstr>Max Pooling (cont…)</vt:lpstr>
      <vt:lpstr>Example Features From Max Pooling</vt:lpstr>
      <vt:lpstr>Flattening </vt:lpstr>
      <vt:lpstr>Fully connected layer</vt:lpstr>
      <vt:lpstr>Dataset</vt:lpstr>
      <vt:lpstr>System Overview</vt:lpstr>
      <vt:lpstr>System Overview(cont..)</vt:lpstr>
      <vt:lpstr>Training</vt:lpstr>
      <vt:lpstr>Preprocessing(cont..)</vt:lpstr>
      <vt:lpstr>SingleShot multibox Detector(SSD)</vt:lpstr>
      <vt:lpstr>SSD(cont..)</vt:lpstr>
      <vt:lpstr>SSD(cont..)</vt:lpstr>
      <vt:lpstr>Prediction Convolution(cont..)</vt:lpstr>
      <vt:lpstr>Prior Boxes</vt:lpstr>
      <vt:lpstr>Prior Boxes(cont...)</vt:lpstr>
      <vt:lpstr>Prior Boxes(cont..)</vt:lpstr>
      <vt:lpstr>Prior Boxes(cont..)</vt:lpstr>
      <vt:lpstr>Prior Boxes (cont..)</vt:lpstr>
      <vt:lpstr>How to Find 8732 ground true?</vt:lpstr>
      <vt:lpstr>Train </vt:lpstr>
      <vt:lpstr>Encoding</vt:lpstr>
      <vt:lpstr>Encoding (cont..)</vt:lpstr>
      <vt:lpstr>Confident Loss</vt:lpstr>
      <vt:lpstr>Testing or Validation</vt:lpstr>
      <vt:lpstr>Evaluation</vt:lpstr>
      <vt:lpstr>Evaluation(cont..)</vt:lpstr>
      <vt:lpstr>Evaluation (cont..)</vt:lpstr>
      <vt:lpstr>Evaluation (cont..)</vt:lpstr>
      <vt:lpstr>Decoding(cont..)</vt:lpstr>
      <vt:lpstr>Decoding (cont..)</vt:lpstr>
      <vt:lpstr>Non Max Suppression</vt:lpstr>
      <vt:lpstr>Non Max Suppression (cont..)</vt:lpstr>
      <vt:lpstr>Inference</vt:lpstr>
      <vt:lpstr>System Flow</vt:lpstr>
      <vt:lpstr>Example of How Location and Class Predicted from An Image with A Trained Model</vt:lpstr>
      <vt:lpstr>Example of How Location and Class Predicted from An Image with A Trained Model (cont..)</vt:lpstr>
      <vt:lpstr>Example of How Location and Class Predicted from An Image with A Trained Model (cont..)</vt:lpstr>
      <vt:lpstr>Thesis Schedule</vt:lpstr>
      <vt:lpstr>References</vt:lpstr>
      <vt:lpstr>References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Vehicle &amp; Pedestrian Detection and Classification System</dc:title>
  <dc:creator>Moe Kaung Kin</dc:creator>
  <cp:lastModifiedBy>Moe Kaung Kin</cp:lastModifiedBy>
  <cp:revision>126</cp:revision>
  <dcterms:created xsi:type="dcterms:W3CDTF">2020-01-07T04:01:52Z</dcterms:created>
  <dcterms:modified xsi:type="dcterms:W3CDTF">2020-03-05T06:44:24Z</dcterms:modified>
</cp:coreProperties>
</file>

<file path=docProps/thumbnail.jpeg>
</file>